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  <p:sldMasterId id="2147483751" r:id="rId2"/>
  </p:sldMasterIdLst>
  <p:notesMasterIdLst>
    <p:notesMasterId r:id="rId48"/>
  </p:notesMasterIdLst>
  <p:handoutMasterIdLst>
    <p:handoutMasterId r:id="rId49"/>
  </p:handoutMasterIdLst>
  <p:sldIdLst>
    <p:sldId id="308" r:id="rId3"/>
    <p:sldId id="31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258" r:id="rId13"/>
    <p:sldId id="298" r:id="rId14"/>
    <p:sldId id="319" r:id="rId15"/>
    <p:sldId id="321" r:id="rId16"/>
    <p:sldId id="352" r:id="rId17"/>
    <p:sldId id="323" r:id="rId18"/>
    <p:sldId id="325" r:id="rId19"/>
    <p:sldId id="324" r:id="rId20"/>
    <p:sldId id="336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42" r:id="rId32"/>
    <p:sldId id="344" r:id="rId33"/>
    <p:sldId id="346" r:id="rId34"/>
    <p:sldId id="345" r:id="rId35"/>
    <p:sldId id="343" r:id="rId36"/>
    <p:sldId id="337" r:id="rId37"/>
    <p:sldId id="340" r:id="rId38"/>
    <p:sldId id="339" r:id="rId39"/>
    <p:sldId id="338" r:id="rId40"/>
    <p:sldId id="341" r:id="rId41"/>
    <p:sldId id="347" r:id="rId42"/>
    <p:sldId id="348" r:id="rId43"/>
    <p:sldId id="349" r:id="rId44"/>
    <p:sldId id="350" r:id="rId45"/>
    <p:sldId id="351" r:id="rId46"/>
    <p:sldId id="275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F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7" autoAdjust="0"/>
    <p:restoredTop sz="93168" autoAdjust="0"/>
  </p:normalViewPr>
  <p:slideViewPr>
    <p:cSldViewPr>
      <p:cViewPr>
        <p:scale>
          <a:sx n="70" d="100"/>
          <a:sy n="70" d="100"/>
        </p:scale>
        <p:origin x="-571" y="667"/>
      </p:cViewPr>
      <p:guideLst>
        <p:guide orient="horz" pos="1043"/>
        <p:guide orient="horz" pos="3612"/>
        <p:guide orient="horz" pos="1825"/>
        <p:guide orient="horz" pos="2287"/>
        <p:guide orient="horz" pos="2363"/>
        <p:guide pos="2938"/>
        <p:guide pos="5383"/>
        <p:guide pos="4101"/>
        <p:guide pos="42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1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US"/>
              <a:pPr/>
              <a:t>6/3/2011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Alternative title slide. Image size: 7,97 cm x </a:t>
            </a:r>
            <a:r>
              <a:rPr lang="en-US" smtClean="0"/>
              <a:t>25,4 cm</a:t>
            </a:r>
            <a:r>
              <a:rPr lang="en-US" baseline="0" smtClean="0"/>
              <a:t> or 301 x 960 pixels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smtClean="0"/>
              <a:t>Slide with lime green factbox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a-DK" smtClean="0"/>
              <a:t>Slide with lime green factbox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a-DK" smtClean="0"/>
              <a:t>Endslide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Alternative title slide. Image size: 7,94 cm x 25,4 cm</a:t>
            </a:r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Content slide, two columns with image. Image size: 11,29 cm x 10,79 cm</a:t>
            </a:r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Content slide, two columns with image. Image size: 11,29 cm x 10,79 cm</a:t>
            </a:r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Content slide, two columns with 4 images. </a:t>
            </a:r>
          </a:p>
          <a:p>
            <a:r>
              <a:rPr lang="da-DK" smtClean="0"/>
              <a:t>Image size: 5,43 cm x 5,11 cm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Content slide, two columns with 4 images. </a:t>
            </a:r>
          </a:p>
          <a:p>
            <a:r>
              <a:rPr lang="da-DK" smtClean="0"/>
              <a:t>Image size: 5,43 cm x 5,11 cm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Content slide, with top bar image. Image size: 7,94 cm x 25,4 cm</a:t>
            </a:r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Slide with lime green fact box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Title slide</a:t>
            </a:r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[at]ramboll.ee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file:///C:\Documents%20and%20Settings\erm\My%20Documents\Minu\Trykised\www.ramboll-analytics.fi" TargetMode="External"/><Relationship Id="rId4" Type="http://schemas.openxmlformats.org/officeDocument/2006/relationships/hyperlink" Target="http://www.ramboll.ee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[at]ramboll.ee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file:///C:\Documents%20and%20Settings\erm\My%20Documents\Minu\Trykised\www.ramboll-analytics.fi" TargetMode="External"/><Relationship Id="rId4" Type="http://schemas.openxmlformats.org/officeDocument/2006/relationships/hyperlink" Target="http://www.ramboll.ee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7538" y="452439"/>
            <a:ext cx="7913687" cy="476231"/>
          </a:xfrm>
        </p:spPr>
        <p:txBody>
          <a:bodyPr tIns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 smtClean="0"/>
          </a:p>
        </p:txBody>
      </p:sp>
      <p:pic>
        <p:nvPicPr>
          <p:cNvPr id="27654" name="Picture 12" descr="logo_powerpoint_01-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958160"/>
            <a:ext cx="18669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7538" y="943200"/>
            <a:ext cx="791368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 smtClean="0"/>
          </a:p>
        </p:txBody>
      </p:sp>
      <p:sp>
        <p:nvSpPr>
          <p:cNvPr id="27660" name="bmkFld2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27661" name="bmkFld2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0" y="6309320"/>
            <a:ext cx="9144000" cy="7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	Ramboll Eesti AS , Laki 34, 12915 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Tallinn                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                              		Ramboll 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Analytics, 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	                                     e-	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post </a:t>
            </a:r>
            <a:r>
              <a:rPr lang="et-EE" sz="1000" u="sng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  <a:hlinkClick r:id="rId3"/>
              </a:rPr>
              <a:t>erkki.meikas@ramboll.ee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, 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 </a:t>
            </a:r>
            <a:r>
              <a:rPr lang="et-EE" sz="1000" u="sng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  <a:hlinkClick r:id="rId4"/>
              </a:rPr>
              <a:t>www.ramboll.ee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             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               			</a:t>
            </a:r>
            <a:r>
              <a:rPr lang="et-EE" sz="1000" u="sng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  <a:hlinkClick r:id="rId5"/>
              </a:rPr>
              <a:t>www.ramboll-analytics.fi</a:t>
            </a:r>
            <a:endParaRPr lang="et-EE" sz="1000" kern="1200" dirty="0" smtClean="0">
              <a:solidFill>
                <a:schemeClr val="tx1"/>
              </a:solidFill>
              <a:latin typeface="Verdana" pitchFamily="34" charset="0"/>
              <a:ea typeface="ＭＳ Ｐゴシック" pitchFamily="-111" charset="-128"/>
              <a:cs typeface="+mn-cs"/>
            </a:endParaRPr>
          </a:p>
          <a:p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	telefon +372 509 6731,  fax +372 664 5818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endParaRPr kumimoji="0" lang="et-E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651200" y="3751200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51200" y="1645200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1200" y="1645200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51200" y="3752263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mkFld11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7" name="bmkFld11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6696000" y="3751200"/>
            <a:ext cx="18396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51200" y="3751200"/>
            <a:ext cx="18396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512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da-DK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960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6" name="Rectangle 15"/>
          <p:cNvSpPr/>
          <p:nvPr userDrawn="1"/>
        </p:nvSpPr>
        <p:spPr>
          <a:xfrm>
            <a:off x="4651200" y="1655763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mkFld12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7" name="bmkFld12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1200" y="1645200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696000" y="1644650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51200" y="1644650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512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960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mkFld13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7" name="bmkFld13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bmkFld6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6" name="bmkFld6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4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4" name="bmkFld14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5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4" name="bmkFld15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7538" y="452439"/>
            <a:ext cx="7913687" cy="984885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 smtClean="0"/>
          </a:p>
        </p:txBody>
      </p:sp>
      <p:sp>
        <p:nvSpPr>
          <p:cNvPr id="27660" name="bmkFld16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>
              <a:solidFill>
                <a:schemeClr val="bg1"/>
              </a:solidFill>
            </a:endParaRPr>
          </a:p>
        </p:txBody>
      </p:sp>
      <p:sp>
        <p:nvSpPr>
          <p:cNvPr id="27661" name="bmkFld16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>
              <a:solidFill>
                <a:schemeClr val="bg1"/>
              </a:solidFill>
            </a:endParaRPr>
          </a:p>
        </p:txBody>
      </p:sp>
      <p:pic>
        <p:nvPicPr>
          <p:cNvPr id="8" name="Picture 7" descr="ramboel_5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43433" y="6155678"/>
            <a:ext cx="1223467" cy="25420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9788" y="1644650"/>
            <a:ext cx="3881437" cy="40624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B321-2834-42E0-878C-62B5A613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2869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692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7538" y="3313046"/>
            <a:ext cx="7913687" cy="475200"/>
          </a:xfrm>
        </p:spPr>
        <p:txBody>
          <a:bodyPr tIns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 smtClean="0"/>
          </a:p>
        </p:txBody>
      </p:sp>
      <p:pic>
        <p:nvPicPr>
          <p:cNvPr id="27654" name="Picture 12" descr="logo_powerpoint_01-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661248"/>
            <a:ext cx="18669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7538" y="3798000"/>
            <a:ext cx="791368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 smtClean="0"/>
          </a:p>
        </p:txBody>
      </p:sp>
      <p:sp>
        <p:nvSpPr>
          <p:cNvPr id="27660" name="bmkFld3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27661" name="bmkFld3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611560" y="6141591"/>
            <a:ext cx="9144000" cy="7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Ramboll Eesti AS , Laki 34, 12915 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Tallinn                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                              		Ramboll 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Analytics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,                                                     </a:t>
            </a:r>
          </a:p>
          <a:p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e-post </a:t>
            </a:r>
            <a:r>
              <a:rPr lang="et-EE" sz="1000" u="sng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  <a:hlinkClick r:id="rId3"/>
              </a:rPr>
              <a:t>erkki.meikas@ramboll.ee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, 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 </a:t>
            </a:r>
            <a:r>
              <a:rPr lang="et-EE" sz="1000" u="sng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  <a:hlinkClick r:id="rId4"/>
              </a:rPr>
              <a:t>www.ramboll.ee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             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               			</a:t>
            </a:r>
            <a:r>
              <a:rPr lang="et-EE" sz="1000" u="sng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  <a:hlinkClick r:id="rId5"/>
              </a:rPr>
              <a:t>www.ramboll-analytics.fi</a:t>
            </a:r>
            <a:endParaRPr lang="et-EE" sz="1000" kern="1200" dirty="0" smtClean="0">
              <a:solidFill>
                <a:schemeClr val="tx1"/>
              </a:solidFill>
              <a:latin typeface="Verdana" pitchFamily="34" charset="0"/>
              <a:ea typeface="ＭＳ Ｐゴシック" pitchFamily="-111" charset="-128"/>
              <a:cs typeface="+mn-cs"/>
            </a:endParaRPr>
          </a:p>
          <a:p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telefon +372 509 6731,  fax +372 664 5818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endParaRPr kumimoji="0" lang="et-E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51200" y="1645200"/>
            <a:ext cx="3880800" cy="4060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51200" y="1645200"/>
            <a:ext cx="3880800" cy="4060800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mkFld4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7" name="bmkFld4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1644650"/>
            <a:ext cx="7913687" cy="4062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bmkFld5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6" name="bmkFld5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5733256"/>
            <a:ext cx="1152128" cy="7920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bmkFld6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6" name="bmkFld6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644650"/>
            <a:ext cx="3881437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mkFld7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7" name="bmkFld7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2869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8692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3376800"/>
            <a:ext cx="36612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3376799"/>
            <a:ext cx="3881437" cy="233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bmkFld8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8" name="bmkFld8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644650"/>
            <a:ext cx="3881437" cy="195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751263"/>
            <a:ext cx="3881437" cy="195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bmkFld9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8" name="bmkFld9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51200" y="1645200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mkFld10AddDate"/>
          <p:cNvSpPr txBox="1">
            <a:spLocks noChangeArrowheads="1"/>
          </p:cNvSpPr>
          <p:nvPr userDrawn="1"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7" name="bmkFld10AddPresentationTitle"/>
          <p:cNvSpPr txBox="1">
            <a:spLocks noChangeArrowheads="1"/>
          </p:cNvSpPr>
          <p:nvPr userDrawn="1"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1200" y="1645200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ramboll.ee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mailto:info[at]ramboll.ee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file:///C:\Documents%20and%20Settings\erm\My%20Documents\Minu\Trykised\www.ramboll-analytics.fi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7538" y="452438"/>
            <a:ext cx="791686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P</a:t>
            </a:r>
            <a:r>
              <a:rPr lang="da-DK" smtClean="0"/>
              <a:t>resentation title</a:t>
            </a:r>
            <a:br>
              <a:rPr lang="da-DK" smtClean="0"/>
            </a:br>
            <a:r>
              <a:rPr lang="da-DK" smtClean="0"/>
              <a:t>(in cyan)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0" name="Picture 12" descr="logo_powerpoint_01-01.jp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0" y="5949280"/>
            <a:ext cx="17636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644650"/>
            <a:ext cx="791368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 smtClean="0"/>
          </a:p>
        </p:txBody>
      </p:sp>
      <p:sp>
        <p:nvSpPr>
          <p:cNvPr id="1039" name="Design1AddDate"/>
          <p:cNvSpPr txBox="1">
            <a:spLocks noChangeArrowheads="1"/>
          </p:cNvSpPr>
          <p:nvPr/>
        </p:nvSpPr>
        <p:spPr bwMode="auto">
          <a:xfrm>
            <a:off x="4570413" y="61277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/>
          </a:p>
        </p:txBody>
      </p:sp>
      <p:sp>
        <p:nvSpPr>
          <p:cNvPr id="1040" name="Design1AddPresentationTitle"/>
          <p:cNvSpPr txBox="1">
            <a:spLocks noChangeArrowheads="1"/>
          </p:cNvSpPr>
          <p:nvPr/>
        </p:nvSpPr>
        <p:spPr bwMode="auto">
          <a:xfrm>
            <a:off x="4570413" y="6280150"/>
            <a:ext cx="3944937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 anchor="ctr"/>
          <a:lstStyle/>
          <a:p>
            <a:pPr algn="r">
              <a:spcBef>
                <a:spcPct val="50000"/>
              </a:spcBef>
            </a:pPr>
            <a:endParaRPr lang="da-DK" sz="800" cap="all" baseline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0" y="6309320"/>
            <a:ext cx="9144000" cy="7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	Ramboll Eesti AS , Laki 34, 12915 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Tallinn                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                              		Ramboll 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Analytics, 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	                                     	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e-post </a:t>
            </a:r>
            <a:r>
              <a:rPr lang="et-EE" sz="1000" u="sng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  <a:hlinkClick r:id="rId20"/>
              </a:rPr>
              <a:t>erkki.meikas@ramboll.ee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, 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 </a:t>
            </a:r>
            <a:r>
              <a:rPr lang="et-EE" sz="1000" u="sng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  <a:hlinkClick r:id="rId21"/>
              </a:rPr>
              <a:t>www.ramboll.ee</a:t>
            </a:r>
            <a:r>
              <a:rPr lang="et-EE" sz="1000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             </a:t>
            </a:r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               			</a:t>
            </a:r>
            <a:r>
              <a:rPr lang="et-EE" sz="1000" u="sng" kern="120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  <a:hlinkClick r:id="rId22"/>
              </a:rPr>
              <a:t>www.ramboll-analytics.fi</a:t>
            </a:r>
            <a:endParaRPr lang="et-EE" sz="1000" kern="1200" dirty="0" smtClean="0">
              <a:solidFill>
                <a:schemeClr val="tx1"/>
              </a:solidFill>
              <a:latin typeface="Verdana" pitchFamily="34" charset="0"/>
              <a:ea typeface="ＭＳ Ｐゴシック" pitchFamily="-111" charset="-128"/>
              <a:cs typeface="+mn-cs"/>
            </a:endParaRPr>
          </a:p>
          <a:p>
            <a:r>
              <a:rPr lang="et-EE" sz="1000" kern="120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	telefon +372 509 6731,  fax +372 664 5818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endParaRPr kumimoji="0" lang="et-E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9" r:id="rId13"/>
    <p:sldLayoutId id="2147483746" r:id="rId14"/>
    <p:sldLayoutId id="2147483747" r:id="rId15"/>
    <p:sldLayoutId id="2147483748" r:id="rId16"/>
    <p:sldLayoutId id="2147483750" r:id="rId17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190500" indent="-203200" algn="l" defTabSz="457200" rtl="0" eaLnBrk="1" fontAlgn="base" hangingPunct="1">
        <a:lnSpc>
          <a:spcPts val="2163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571500" indent="-177800" algn="l" defTabSz="457200" rtl="0" eaLnBrk="1" fontAlgn="base" hangingPunct="1">
        <a:lnSpc>
          <a:spcPts val="192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14400" indent="-152400" algn="l" defTabSz="457200" rtl="0" eaLnBrk="1" fontAlgn="base" hangingPunct="1">
        <a:lnSpc>
          <a:spcPts val="167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254125" indent="-161925" algn="l" defTabSz="457200" rtl="0" eaLnBrk="1" fontAlgn="base" hangingPunct="1">
        <a:lnSpc>
          <a:spcPts val="1438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566863" indent="-169863" algn="l" defTabSz="457200" rtl="0" eaLnBrk="1" fontAlgn="base" hangingPunct="1">
        <a:lnSpc>
          <a:spcPts val="1200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smtClean="0"/>
              <a:t>kontaktid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03FD-24FC-4834-AACD-2A08B1537812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nkoon voimalaito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Occupational hygiene</a:t>
            </a:r>
            <a:endParaRPr lang="da-DK" dirty="0"/>
          </a:p>
        </p:txBody>
      </p:sp>
      <p:sp>
        <p:nvSpPr>
          <p:cNvPr id="12" name="Subtitle 11"/>
          <p:cNvSpPr>
            <a:spLocks noGrp="1"/>
          </p:cNvSpPr>
          <p:nvPr>
            <p:ph type="subTitle" sz="quarter" idx="1"/>
          </p:nvPr>
        </p:nvSpPr>
        <p:spPr>
          <a:xfrm>
            <a:off x="617538" y="3798000"/>
            <a:ext cx="7913687" cy="495096"/>
          </a:xfrm>
        </p:spPr>
        <p:txBody>
          <a:bodyPr/>
          <a:lstStyle/>
          <a:p>
            <a:r>
              <a:rPr lang="da-DK" dirty="0" smtClean="0"/>
              <a:t>Indoor air</a:t>
            </a:r>
            <a:endParaRPr lang="da-DK" dirty="0"/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Alternative title slide</a:t>
            </a:r>
          </a:p>
        </p:txBody>
      </p:sp>
      <p:pic>
        <p:nvPicPr>
          <p:cNvPr id="10" name="Picture 9" descr="title_slide_plus_image_bar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25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8" name="Subtitle 11"/>
          <p:cNvSpPr txBox="1">
            <a:spLocks/>
          </p:cNvSpPr>
          <p:nvPr/>
        </p:nvSpPr>
        <p:spPr bwMode="auto">
          <a:xfrm>
            <a:off x="631316" y="4869160"/>
            <a:ext cx="7913687" cy="71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Ulla Lignell					Ettas meeting           </a:t>
            </a:r>
            <a:r>
              <a:rPr kumimoji="0" lang="da-DK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									Kohtla-Järve 27.5.2011</a:t>
            </a:r>
            <a:endParaRPr kumimoji="0" lang="da-DK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651375" y="3752850"/>
            <a:ext cx="3883025" cy="19542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0" rIns="0" bIns="0" anchor="ctr"/>
          <a:lstStyle/>
          <a:p>
            <a:pPr algn="ctr" eaLnBrk="0" hangingPunct="0">
              <a:spcBef>
                <a:spcPct val="30000"/>
              </a:spcBef>
            </a:pPr>
            <a:r>
              <a:rPr lang="en-GB" sz="1400">
                <a:solidFill>
                  <a:schemeClr val="bg1"/>
                </a:solidFill>
              </a:rPr>
              <a:t>Image size: 5,43 cm x 10,79 cm</a:t>
            </a: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4572000" y="1143000"/>
            <a:ext cx="4102100" cy="2071688"/>
          </a:xfrm>
          <a:prstGeom prst="roundRect">
            <a:avLst>
              <a:gd name="adj" fmla="val 12528"/>
            </a:avLst>
          </a:prstGeom>
          <a:solidFill>
            <a:srgbClr val="A1BF36"/>
          </a:solidFill>
          <a:ln w="9525" algn="ctr">
            <a:noFill/>
            <a:round/>
            <a:headEnd/>
            <a:tailEnd/>
          </a:ln>
        </p:spPr>
        <p:txBody>
          <a:bodyPr wrap="none" lIns="36000" tIns="0" rIns="0" bIns="0" anchor="ctr"/>
          <a:lstStyle/>
          <a:p>
            <a:endParaRPr lang="fi-FI"/>
          </a:p>
        </p:txBody>
      </p:sp>
      <p:sp>
        <p:nvSpPr>
          <p:cNvPr id="10244" name="Rectangle 3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8130926" cy="528290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LABORATORy</a:t>
            </a:r>
            <a:r>
              <a:rPr lang="fi-FI" dirty="0" smtClean="0"/>
              <a:t> Services  </a:t>
            </a:r>
            <a:r>
              <a:rPr lang="fi-FI" dirty="0" err="1" smtClean="0"/>
              <a:t>Ramboll</a:t>
            </a:r>
            <a:r>
              <a:rPr lang="fi-FI" dirty="0" smtClean="0"/>
              <a:t> </a:t>
            </a:r>
            <a:r>
              <a:rPr lang="fi-FI" dirty="0" err="1" smtClean="0"/>
              <a:t>analytics</a:t>
            </a:r>
            <a:endParaRPr lang="da-DK" cap="none" dirty="0" smtClean="0">
              <a:latin typeface="Verdana" pitchFamily="34" charset="0"/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836712"/>
            <a:ext cx="3855913" cy="550068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fi-FI" sz="1500" dirty="0" err="1" smtClean="0">
                <a:latin typeface="Verdana" pitchFamily="34" charset="0"/>
              </a:rPr>
              <a:t>Environmental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laboratory</a:t>
            </a:r>
            <a:endParaRPr lang="fi-FI" sz="1500" dirty="0" smtClean="0">
              <a:latin typeface="Verdan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fi-FI" sz="1500" dirty="0" smtClean="0">
                <a:latin typeface="Verdana" pitchFamily="34" charset="0"/>
              </a:rPr>
              <a:t>Industrial and </a:t>
            </a:r>
            <a:r>
              <a:rPr lang="fi-FI" sz="1500" dirty="0" err="1" smtClean="0">
                <a:latin typeface="Verdana" pitchFamily="34" charset="0"/>
              </a:rPr>
              <a:t>power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plant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chemistry</a:t>
            </a:r>
            <a:endParaRPr lang="fi-FI" sz="1500" dirty="0" smtClean="0">
              <a:latin typeface="Verdana" pitchFamily="34" charset="0"/>
            </a:endParaRPr>
          </a:p>
          <a:p>
            <a:pPr>
              <a:defRPr/>
            </a:pPr>
            <a:r>
              <a:rPr lang="fi-FI" sz="1500" dirty="0" smtClean="0">
                <a:latin typeface="Verdana" pitchFamily="34" charset="0"/>
              </a:rPr>
              <a:t>Emission </a:t>
            </a:r>
            <a:r>
              <a:rPr lang="fi-FI" sz="1500" dirty="0" err="1" smtClean="0">
                <a:latin typeface="Verdana" pitchFamily="34" charset="0"/>
              </a:rPr>
              <a:t>measurements</a:t>
            </a:r>
            <a:endParaRPr lang="fi-FI" sz="1500" dirty="0" smtClean="0">
              <a:latin typeface="Verdana" pitchFamily="34" charset="0"/>
            </a:endParaRPr>
          </a:p>
          <a:p>
            <a:pPr>
              <a:buFont typeface="Verdana" pitchFamily="34" charset="0"/>
              <a:buNone/>
              <a:defRPr/>
            </a:pPr>
            <a:r>
              <a:rPr lang="fi-FI" sz="1500" dirty="0" err="1" smtClean="0">
                <a:latin typeface="Verdana" pitchFamily="34" charset="0"/>
              </a:rPr>
              <a:t>Field</a:t>
            </a:r>
            <a:r>
              <a:rPr lang="fi-FI" sz="1500" dirty="0" smtClean="0">
                <a:latin typeface="Verdana" pitchFamily="34" charset="0"/>
              </a:rPr>
              <a:t> of </a:t>
            </a:r>
            <a:r>
              <a:rPr lang="fi-FI" sz="1500" dirty="0" err="1" smtClean="0">
                <a:latin typeface="Verdana" pitchFamily="34" charset="0"/>
              </a:rPr>
              <a:t>expertise</a:t>
            </a:r>
            <a:r>
              <a:rPr lang="fi-FI" sz="1500" dirty="0" smtClean="0">
                <a:latin typeface="Verdana" pitchFamily="34" charset="0"/>
              </a:rPr>
              <a:t>:</a:t>
            </a:r>
          </a:p>
          <a:p>
            <a:pPr marL="12700" indent="-25400">
              <a:spcAft>
                <a:spcPts val="1200"/>
              </a:spcAft>
              <a:buFont typeface="Verdana" pitchFamily="34" charset="0"/>
              <a:buNone/>
              <a:defRPr/>
            </a:pPr>
            <a:r>
              <a:rPr lang="fi-FI" sz="1500" dirty="0" err="1" smtClean="0">
                <a:latin typeface="Verdana" pitchFamily="34" charset="0"/>
              </a:rPr>
              <a:t>Microbiology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water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chemistry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metals</a:t>
            </a:r>
            <a:r>
              <a:rPr lang="fi-FI" sz="1500" dirty="0" smtClean="0">
                <a:latin typeface="Verdana" pitchFamily="34" charset="0"/>
              </a:rPr>
              <a:t> and </a:t>
            </a:r>
            <a:r>
              <a:rPr lang="fi-FI" sz="1500" dirty="0" err="1" smtClean="0">
                <a:latin typeface="Verdana" pitchFamily="34" charset="0"/>
              </a:rPr>
              <a:t>elementary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analyses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organic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chemistry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chromatography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environmental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consulting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indoor</a:t>
            </a:r>
            <a:r>
              <a:rPr lang="fi-FI" sz="1500" dirty="0" smtClean="0">
                <a:latin typeface="Verdana" pitchFamily="34" charset="0"/>
              </a:rPr>
              <a:t> air, </a:t>
            </a:r>
            <a:r>
              <a:rPr lang="fi-FI" sz="1500" dirty="0" err="1" smtClean="0">
                <a:latin typeface="Verdana" pitchFamily="34" charset="0"/>
              </a:rPr>
              <a:t>occupational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hygiene</a:t>
            </a:r>
            <a:endParaRPr lang="fi-FI" sz="1500" dirty="0" smtClean="0">
              <a:latin typeface="Verdana" pitchFamily="34" charset="0"/>
            </a:endParaRPr>
          </a:p>
          <a:p>
            <a:pPr marL="12700" indent="-25400">
              <a:spcAft>
                <a:spcPts val="1200"/>
              </a:spcAft>
              <a:buFont typeface="Verdana" pitchFamily="34" charset="0"/>
              <a:buNone/>
              <a:defRPr/>
            </a:pPr>
            <a:r>
              <a:rPr lang="fi-FI" sz="1500" dirty="0" err="1" smtClean="0">
                <a:latin typeface="Verdana" pitchFamily="34" charset="0"/>
              </a:rPr>
              <a:t>Contaminated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soils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fuels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foods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materials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monitoring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research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activities</a:t>
            </a:r>
            <a:r>
              <a:rPr lang="fi-FI" sz="1500" dirty="0" smtClean="0">
                <a:latin typeface="Verdana" pitchFamily="34" charset="0"/>
              </a:rPr>
              <a:t>, </a:t>
            </a:r>
            <a:r>
              <a:rPr lang="fi-FI" sz="1500" dirty="0" err="1" smtClean="0">
                <a:latin typeface="Verdana" pitchFamily="34" charset="0"/>
              </a:rPr>
              <a:t>waste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material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testing</a:t>
            </a:r>
            <a:r>
              <a:rPr lang="fi-FI" sz="1500" dirty="0" smtClean="0">
                <a:latin typeface="Verdana" pitchFamily="34" charset="0"/>
              </a:rPr>
              <a:t> of </a:t>
            </a:r>
            <a:r>
              <a:rPr lang="fi-FI" sz="1500" dirty="0" err="1" smtClean="0">
                <a:latin typeface="Verdana" pitchFamily="34" charset="0"/>
              </a:rPr>
              <a:t>acceptability</a:t>
            </a:r>
            <a:r>
              <a:rPr lang="fi-FI" sz="1500" dirty="0" smtClean="0">
                <a:latin typeface="Verdana" pitchFamily="34" charset="0"/>
              </a:rPr>
              <a:t> for </a:t>
            </a:r>
            <a:r>
              <a:rPr lang="fi-FI" sz="1500" dirty="0" err="1" smtClean="0">
                <a:latin typeface="Verdana" pitchFamily="34" charset="0"/>
              </a:rPr>
              <a:t>recycling</a:t>
            </a:r>
            <a:r>
              <a:rPr lang="fi-FI" sz="1500" dirty="0" smtClean="0">
                <a:latin typeface="Verdana" pitchFamily="34" charset="0"/>
              </a:rPr>
              <a:t> and at </a:t>
            </a:r>
            <a:r>
              <a:rPr lang="fi-FI" sz="1500" dirty="0" err="1" smtClean="0">
                <a:latin typeface="Verdana" pitchFamily="34" charset="0"/>
              </a:rPr>
              <a:t>landfills</a:t>
            </a:r>
            <a:endParaRPr lang="fi-FI" sz="1500" dirty="0" smtClean="0">
              <a:latin typeface="Verdana" pitchFamily="34" charset="0"/>
            </a:endParaRPr>
          </a:p>
          <a:p>
            <a:pPr marL="12700" indent="-25400">
              <a:buFont typeface="Verdana" pitchFamily="34" charset="0"/>
              <a:buNone/>
              <a:defRPr/>
            </a:pPr>
            <a:r>
              <a:rPr lang="fi-FI" sz="1500" dirty="0" err="1" smtClean="0">
                <a:latin typeface="Verdana" pitchFamily="34" charset="0"/>
              </a:rPr>
              <a:t>Certified</a:t>
            </a:r>
            <a:r>
              <a:rPr lang="fi-FI" sz="1500" dirty="0" smtClean="0">
                <a:latin typeface="Verdana" pitchFamily="34" charset="0"/>
              </a:rPr>
              <a:t> </a:t>
            </a:r>
            <a:r>
              <a:rPr lang="fi-FI" sz="1500" dirty="0" err="1" smtClean="0">
                <a:latin typeface="Verdana" pitchFamily="34" charset="0"/>
              </a:rPr>
              <a:t>sampling</a:t>
            </a:r>
            <a:endParaRPr lang="fi-FI" sz="1500" dirty="0" smtClean="0">
              <a:latin typeface="Verdana" pitchFamily="34" charset="0"/>
            </a:endParaRPr>
          </a:p>
          <a:p>
            <a:pPr marL="12700" indent="-25400">
              <a:buFont typeface="Verdana" pitchFamily="34" charset="0"/>
              <a:buNone/>
              <a:defRPr/>
            </a:pPr>
            <a:endParaRPr lang="fi-FI" sz="1500" dirty="0" smtClean="0">
              <a:latin typeface="Verdana" pitchFamily="34" charset="0"/>
            </a:endParaRPr>
          </a:p>
          <a:p>
            <a:pPr marL="12700" indent="-25400">
              <a:buFont typeface="Verdana" pitchFamily="34" charset="0"/>
              <a:buNone/>
              <a:defRPr/>
            </a:pPr>
            <a:endParaRPr lang="fi-FI" sz="1500" dirty="0" smtClean="0">
              <a:latin typeface="Verdana" pitchFamily="34" charset="0"/>
            </a:endParaRPr>
          </a:p>
          <a:p>
            <a:pPr marL="12700" indent="-25400">
              <a:buFont typeface="Verdana" pitchFamily="34" charset="0"/>
              <a:buNone/>
              <a:defRPr/>
            </a:pPr>
            <a:endParaRPr lang="en-US" sz="1500" dirty="0" smtClean="0">
              <a:latin typeface="Verdana" pitchFamily="34" charset="0"/>
            </a:endParaRPr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984" y="1013546"/>
            <a:ext cx="4464496" cy="2343445"/>
          </a:xfrm>
        </p:spPr>
        <p:txBody>
          <a:bodyPr lIns="180000" tIns="180000" rIns="180000" bIns="180000"/>
          <a:lstStyle/>
          <a:p>
            <a:pPr marL="12700" indent="-25400">
              <a:lnSpc>
                <a:spcPts val="1560"/>
              </a:lnSpc>
              <a:spcAft>
                <a:spcPts val="600"/>
              </a:spcAft>
              <a:buFont typeface="Verdana" pitchFamily="34" charset="0"/>
              <a:buNone/>
              <a:defRPr/>
            </a:pP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Accredited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Testing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laboratory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(T039)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by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FINAS (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Finnish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Accreditation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Service).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Quality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Management System is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based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on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standards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SFS-EN ISO/IEC 17025:2005 and ISO 9001:2000</a:t>
            </a:r>
          </a:p>
          <a:p>
            <a:pPr marL="12700" indent="-25400">
              <a:lnSpc>
                <a:spcPts val="1560"/>
              </a:lnSpc>
              <a:spcAft>
                <a:spcPts val="600"/>
              </a:spcAft>
              <a:buFont typeface="Verdana" pitchFamily="34" charset="0"/>
              <a:buNone/>
              <a:defRPr/>
            </a:pP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Laboratory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approval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by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EVIRA (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Finnish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Food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Safety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Authority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Evira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) for food and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housing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health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analyses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5722/961/2006</a:t>
            </a:r>
          </a:p>
          <a:p>
            <a:pPr marL="12700" indent="-25400">
              <a:lnSpc>
                <a:spcPts val="1560"/>
              </a:lnSpc>
              <a:buFont typeface="Verdana" pitchFamily="34" charset="0"/>
              <a:buNone/>
              <a:defRPr/>
            </a:pP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Compliant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with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international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Good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Laboratory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Practice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Standard (FIMEA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Finnish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Medicines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Agency</a:t>
            </a: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marL="12700" indent="-25400">
              <a:lnSpc>
                <a:spcPts val="1560"/>
              </a:lnSpc>
              <a:buFont typeface="Verdana" pitchFamily="34" charset="0"/>
              <a:buNone/>
              <a:defRPr/>
            </a:pPr>
            <a:endParaRPr lang="fi-FI" sz="13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da-DK" sz="16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9" name="Picture 8" descr="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429000"/>
            <a:ext cx="3857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_slid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9525000" y="3609975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/>
              <a:t>Title slide</a:t>
            </a:r>
          </a:p>
        </p:txBody>
      </p:sp>
      <p:pic>
        <p:nvPicPr>
          <p:cNvPr id="7" name="Picture Placeholder 6" descr="teollisuus_5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Occupational hygiene</a:t>
            </a:r>
            <a:br>
              <a:rPr lang="da-DK" dirty="0" smtClean="0"/>
            </a:b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16862" cy="747712"/>
          </a:xfrm>
        </p:spPr>
        <p:txBody>
          <a:bodyPr/>
          <a:lstStyle/>
          <a:p>
            <a:pPr eaLnBrk="1" hangingPunct="1"/>
            <a:r>
              <a:rPr lang="da-DK" dirty="0" smtClean="0"/>
              <a:t>Occupational hygiene measurements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4968552" cy="5040560"/>
          </a:xfrm>
        </p:spPr>
        <p:txBody>
          <a:bodyPr/>
          <a:lstStyle/>
          <a:p>
            <a:r>
              <a:rPr lang="fi-FI" dirty="0" err="1" smtClean="0"/>
              <a:t>According</a:t>
            </a:r>
            <a:r>
              <a:rPr lang="fi-FI" dirty="0" smtClean="0"/>
              <a:t> to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legislation</a:t>
            </a:r>
            <a:r>
              <a:rPr lang="fi-FI" dirty="0" smtClean="0"/>
              <a:t> (Act on the </a:t>
            </a:r>
            <a:r>
              <a:rPr lang="fi-FI" dirty="0" err="1" smtClean="0"/>
              <a:t>Occupational</a:t>
            </a:r>
            <a:r>
              <a:rPr lang="fi-FI" dirty="0" smtClean="0"/>
              <a:t> </a:t>
            </a:r>
            <a:r>
              <a:rPr lang="fi-FI" dirty="0" err="1" smtClean="0"/>
              <a:t>Safety</a:t>
            </a:r>
            <a:r>
              <a:rPr lang="fi-FI" dirty="0" smtClean="0"/>
              <a:t>), the </a:t>
            </a:r>
            <a:r>
              <a:rPr lang="fi-FI" dirty="0" err="1" smtClean="0"/>
              <a:t>employer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aware</a:t>
            </a:r>
            <a:r>
              <a:rPr lang="fi-FI" dirty="0" smtClean="0"/>
              <a:t> of the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factors</a:t>
            </a:r>
            <a:r>
              <a:rPr lang="fi-FI" dirty="0" smtClean="0"/>
              <a:t> </a:t>
            </a:r>
            <a:r>
              <a:rPr lang="fi-FI" dirty="0" err="1" smtClean="0"/>
              <a:t>connected</a:t>
            </a:r>
            <a:r>
              <a:rPr lang="fi-FI" dirty="0" smtClean="0"/>
              <a:t> to </a:t>
            </a:r>
            <a:r>
              <a:rPr lang="fi-FI" dirty="0" err="1" smtClean="0"/>
              <a:t>work</a:t>
            </a:r>
            <a:endParaRPr lang="fi-FI" dirty="0" smtClean="0"/>
          </a:p>
          <a:p>
            <a:pPr lvl="1"/>
            <a:r>
              <a:rPr lang="fi-FI" dirty="0" err="1" smtClean="0"/>
              <a:t>If</a:t>
            </a:r>
            <a:r>
              <a:rPr lang="fi-FI" dirty="0" smtClean="0"/>
              <a:t> the </a:t>
            </a:r>
            <a:r>
              <a:rPr lang="fi-FI" dirty="0" err="1" smtClean="0"/>
              <a:t>employer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enough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of the </a:t>
            </a:r>
            <a:r>
              <a:rPr lang="fi-FI" dirty="0" err="1" smtClean="0"/>
              <a:t>substances</a:t>
            </a:r>
            <a:r>
              <a:rPr lang="fi-FI" dirty="0" smtClean="0"/>
              <a:t>, </a:t>
            </a:r>
            <a:r>
              <a:rPr lang="fi-FI" dirty="0" err="1" smtClean="0"/>
              <a:t>third-party</a:t>
            </a:r>
            <a:r>
              <a:rPr lang="fi-FI" dirty="0" smtClean="0"/>
              <a:t> </a:t>
            </a:r>
            <a:r>
              <a:rPr lang="fi-FI" dirty="0" err="1" smtClean="0"/>
              <a:t>specialists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utilised</a:t>
            </a:r>
            <a:endParaRPr lang="fi-FI" dirty="0" smtClean="0"/>
          </a:p>
          <a:p>
            <a:r>
              <a:rPr lang="fi-FI" dirty="0" err="1" smtClean="0"/>
              <a:t>Ministry</a:t>
            </a:r>
            <a:r>
              <a:rPr lang="fi-FI" dirty="0" smtClean="0"/>
              <a:t> of Social </a:t>
            </a:r>
            <a:r>
              <a:rPr lang="fi-FI" dirty="0" err="1" smtClean="0"/>
              <a:t>Affairs</a:t>
            </a:r>
            <a:r>
              <a:rPr lang="fi-FI" dirty="0" smtClean="0"/>
              <a:t> and Health, </a:t>
            </a:r>
            <a:r>
              <a:rPr lang="fi-FI" dirty="0" err="1" smtClean="0"/>
              <a:t>publication</a:t>
            </a:r>
            <a:r>
              <a:rPr lang="fi-FI" dirty="0" smtClean="0"/>
              <a:t>: ”</a:t>
            </a:r>
            <a:r>
              <a:rPr lang="en-US" dirty="0" smtClean="0"/>
              <a:t>HTP Values. Concentrations Known to be Harmful”</a:t>
            </a:r>
            <a:endParaRPr lang="fi-FI" dirty="0" smtClean="0"/>
          </a:p>
          <a:p>
            <a:pPr lvl="1"/>
            <a:r>
              <a:rPr lang="en-US" dirty="0" smtClean="0"/>
              <a:t>List of concentrations of impurities in workplace air known to be hazardous (TLV)</a:t>
            </a:r>
          </a:p>
          <a:p>
            <a:pPr lvl="1"/>
            <a:r>
              <a:rPr lang="en-US" dirty="0" smtClean="0"/>
              <a:t> TLV: worker can be exposed day after day for a working lifetime without adverse health effects</a:t>
            </a:r>
            <a:endParaRPr lang="fi-F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8852" y="908720"/>
            <a:ext cx="35323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Occupational hygiene measurements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58917" cy="632222"/>
          </a:xfrm>
        </p:spPr>
        <p:txBody>
          <a:bodyPr/>
          <a:lstStyle/>
          <a:p>
            <a:r>
              <a:rPr lang="fi-FI" dirty="0" smtClean="0"/>
              <a:t>For </a:t>
            </a:r>
            <a:r>
              <a:rPr lang="fi-FI" dirty="0" err="1" smtClean="0"/>
              <a:t>workers</a:t>
            </a:r>
            <a:r>
              <a:rPr lang="fi-FI" dirty="0" smtClean="0"/>
              <a:t>’ </a:t>
            </a:r>
            <a:r>
              <a:rPr lang="fi-FI" dirty="0" err="1" smtClean="0"/>
              <a:t>occupational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and </a:t>
            </a:r>
            <a:r>
              <a:rPr lang="fi-FI" dirty="0" err="1" smtClean="0"/>
              <a:t>welfare</a:t>
            </a:r>
            <a:r>
              <a:rPr lang="fi-FI" dirty="0" smtClean="0"/>
              <a:t> </a:t>
            </a:r>
            <a:r>
              <a:rPr lang="fi-FI" dirty="0" err="1" smtClean="0"/>
              <a:t>purposes</a:t>
            </a:r>
            <a:r>
              <a:rPr lang="fi-FI" dirty="0" smtClean="0"/>
              <a:t>, the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factors</a:t>
            </a:r>
            <a:r>
              <a:rPr lang="fi-FI" dirty="0" smtClean="0"/>
              <a:t> </a:t>
            </a:r>
            <a:r>
              <a:rPr lang="fi-FI" dirty="0" err="1" smtClean="0"/>
              <a:t>caused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 to </a:t>
            </a:r>
            <a:r>
              <a:rPr lang="fi-FI" dirty="0" err="1" smtClean="0"/>
              <a:t>explore</a:t>
            </a:r>
            <a:r>
              <a:rPr lang="fi-FI" dirty="0" smtClean="0"/>
              <a:t> and </a:t>
            </a:r>
            <a:r>
              <a:rPr lang="fi-FI" dirty="0" err="1" smtClean="0"/>
              <a:t>prevent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988840"/>
            <a:ext cx="769099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oundRect">
            <a:avLst>
              <a:gd name="adj" fmla="val 4907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36000" tIns="0" rIns="0" bIns="0" anchor="ctr"/>
          <a:lstStyle/>
          <a:p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b="1" dirty="0" smtClean="0">
                <a:solidFill>
                  <a:schemeClr val="bg1"/>
                </a:solidFill>
                <a:cs typeface="ＭＳ Ｐゴシック" pitchFamily="-111" charset="-128"/>
              </a:rPr>
              <a:t>In Finland every year</a:t>
            </a: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Noise, vibration, radiation, cold:              - 1,5 million workers</a:t>
            </a: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1200" b="1" dirty="0" smtClean="0">
                <a:solidFill>
                  <a:schemeClr val="bg1"/>
                </a:solidFill>
                <a:cs typeface="ＭＳ Ｐゴシック" pitchFamily="-111" charset="-128"/>
              </a:rPr>
              <a:t>Chemicals:</a:t>
            </a: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1200" b="1" dirty="0" smtClean="0">
                <a:solidFill>
                  <a:schemeClr val="bg1"/>
                </a:solidFill>
                <a:cs typeface="ＭＳ Ｐゴシック" pitchFamily="-111" charset="-128"/>
              </a:rPr>
              <a:t>- 1 million</a:t>
            </a: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1200" b="1" dirty="0" smtClean="0">
                <a:solidFill>
                  <a:schemeClr val="bg1"/>
                </a:solidFill>
                <a:cs typeface="ＭＳ Ｐゴシック" pitchFamily="-111" charset="-128"/>
              </a:rPr>
              <a:t>Microbes: </a:t>
            </a: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1200" b="1" dirty="0" smtClean="0">
                <a:solidFill>
                  <a:schemeClr val="bg1"/>
                </a:solidFill>
                <a:cs typeface="ＭＳ Ｐゴシック" pitchFamily="-111" charset="-128"/>
              </a:rPr>
              <a:t>- 200 000 – 300 000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Occupational</a:t>
            </a:r>
            <a:r>
              <a:rPr lang="fi-FI" dirty="0" smtClean="0"/>
              <a:t> </a:t>
            </a:r>
            <a:r>
              <a:rPr lang="fi-FI" dirty="0" err="1" smtClean="0"/>
              <a:t>exposure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Noise</a:t>
            </a:r>
            <a:endParaRPr lang="fi-FI" dirty="0" smtClean="0"/>
          </a:p>
          <a:p>
            <a:r>
              <a:rPr lang="fi-FI" dirty="0" err="1" smtClean="0"/>
              <a:t>Chemical</a:t>
            </a:r>
            <a:r>
              <a:rPr lang="fi-FI" dirty="0" smtClean="0"/>
              <a:t> </a:t>
            </a:r>
            <a:r>
              <a:rPr lang="fi-FI" dirty="0" err="1" smtClean="0"/>
              <a:t>substances</a:t>
            </a:r>
            <a:endParaRPr lang="fi-FI" dirty="0" smtClean="0"/>
          </a:p>
          <a:p>
            <a:r>
              <a:rPr lang="fi-FI" dirty="0" err="1" smtClean="0"/>
              <a:t>Microbes</a:t>
            </a:r>
            <a:endParaRPr lang="fi-FI" dirty="0" smtClean="0"/>
          </a:p>
          <a:p>
            <a:r>
              <a:rPr lang="fi-FI" dirty="0" err="1" smtClean="0"/>
              <a:t>Dust</a:t>
            </a:r>
            <a:endParaRPr lang="fi-FI" dirty="0" smtClean="0"/>
          </a:p>
          <a:p>
            <a:r>
              <a:rPr lang="fi-FI" dirty="0" err="1" smtClean="0"/>
              <a:t>Vibration</a:t>
            </a:r>
            <a:endParaRPr lang="fi-FI" dirty="0" smtClean="0"/>
          </a:p>
          <a:p>
            <a:r>
              <a:rPr lang="fi-FI" dirty="0" err="1" smtClean="0"/>
              <a:t>Temperature</a:t>
            </a:r>
            <a:r>
              <a:rPr lang="fi-FI" dirty="0" smtClean="0"/>
              <a:t> </a:t>
            </a:r>
            <a:r>
              <a:rPr lang="fi-FI" dirty="0" err="1" smtClean="0"/>
              <a:t>conditions</a:t>
            </a:r>
            <a:endParaRPr lang="fi-FI" dirty="0" smtClean="0"/>
          </a:p>
          <a:p>
            <a:r>
              <a:rPr lang="fi-FI" dirty="0" err="1" smtClean="0"/>
              <a:t>Radiation</a:t>
            </a:r>
            <a:endParaRPr lang="fi-FI" dirty="0" smtClean="0"/>
          </a:p>
          <a:p>
            <a:endParaRPr lang="en-GB" dirty="0"/>
          </a:p>
        </p:txBody>
      </p:sp>
      <p:pic>
        <p:nvPicPr>
          <p:cNvPr id="66570" name="Picture 10" descr="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00" y="0"/>
            <a:ext cx="4578350" cy="3430588"/>
          </a:xfrm>
          <a:prstGeom prst="rect">
            <a:avLst/>
          </a:prstGeom>
          <a:noFill/>
        </p:spPr>
      </p:pic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mtClean="0"/>
              <a:t>Lime green fact box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ha ja stetoskooppi.jpg"/>
          <p:cNvPicPr>
            <a:picLocks noChangeAspect="1"/>
          </p:cNvPicPr>
          <p:nvPr/>
        </p:nvPicPr>
        <p:blipFill>
          <a:blip r:embed="rId2" cstate="screen"/>
          <a:srcRect r="-364"/>
          <a:stretch>
            <a:fillRect/>
          </a:stretch>
        </p:blipFill>
        <p:spPr>
          <a:xfrm>
            <a:off x="5508104" y="4293096"/>
            <a:ext cx="3635896" cy="194421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Consequences</a:t>
            </a:r>
            <a:r>
              <a:rPr lang="fi-FI" dirty="0" smtClean="0"/>
              <a:t> of </a:t>
            </a:r>
            <a:r>
              <a:rPr lang="fi-FI" dirty="0" err="1" smtClean="0"/>
              <a:t>insufficient</a:t>
            </a:r>
            <a:r>
              <a:rPr lang="fi-FI" dirty="0" smtClean="0"/>
              <a:t> </a:t>
            </a:r>
            <a:r>
              <a:rPr lang="fi-FI" dirty="0" err="1" smtClean="0"/>
              <a:t>working</a:t>
            </a:r>
            <a:r>
              <a:rPr lang="fi-FI" dirty="0" smtClean="0"/>
              <a:t> </a:t>
            </a:r>
            <a:r>
              <a:rPr lang="fi-FI" dirty="0" err="1" smtClean="0"/>
              <a:t>conditions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Adverse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effects</a:t>
            </a:r>
            <a:endParaRPr lang="fi-FI" dirty="0" smtClean="0"/>
          </a:p>
          <a:p>
            <a:pPr lvl="1"/>
            <a:r>
              <a:rPr lang="fi-FI" dirty="0" err="1" smtClean="0"/>
              <a:t>Symptoms</a:t>
            </a:r>
            <a:r>
              <a:rPr lang="fi-FI" dirty="0" smtClean="0"/>
              <a:t>, </a:t>
            </a:r>
            <a:r>
              <a:rPr lang="fi-FI" dirty="0" err="1" smtClean="0"/>
              <a:t>absences</a:t>
            </a:r>
            <a:r>
              <a:rPr lang="fi-FI" dirty="0" smtClean="0"/>
              <a:t>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illness</a:t>
            </a:r>
            <a:r>
              <a:rPr lang="fi-FI" dirty="0" smtClean="0"/>
              <a:t>, </a:t>
            </a:r>
            <a:r>
              <a:rPr lang="fi-FI" dirty="0" err="1" smtClean="0"/>
              <a:t>diseases</a:t>
            </a:r>
            <a:endParaRPr lang="fi-FI" dirty="0" smtClean="0"/>
          </a:p>
          <a:p>
            <a:pPr lvl="2"/>
            <a:r>
              <a:rPr lang="fi-FI" dirty="0" err="1" smtClean="0"/>
              <a:t>Most</a:t>
            </a:r>
            <a:r>
              <a:rPr lang="fi-FI" dirty="0" smtClean="0"/>
              <a:t> of the </a:t>
            </a:r>
            <a:r>
              <a:rPr lang="fi-FI" dirty="0" err="1" smtClean="0"/>
              <a:t>symptoms</a:t>
            </a:r>
            <a:r>
              <a:rPr lang="fi-FI" dirty="0" smtClean="0"/>
              <a:t> </a:t>
            </a:r>
            <a:r>
              <a:rPr lang="fi-FI" dirty="0" err="1" smtClean="0"/>
              <a:t>disappear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the </a:t>
            </a:r>
            <a:r>
              <a:rPr lang="fi-FI" dirty="0" err="1" smtClean="0"/>
              <a:t>exposure</a:t>
            </a:r>
            <a:r>
              <a:rPr lang="fi-FI" dirty="0" smtClean="0"/>
              <a:t> </a:t>
            </a:r>
            <a:r>
              <a:rPr lang="fi-FI" dirty="0" err="1" smtClean="0"/>
              <a:t>ends</a:t>
            </a:r>
            <a:endParaRPr lang="fi-FI" dirty="0" smtClean="0"/>
          </a:p>
          <a:p>
            <a:pPr lvl="2"/>
            <a:r>
              <a:rPr lang="fi-FI" dirty="0" err="1" smtClean="0"/>
              <a:t>Permanent</a:t>
            </a:r>
            <a:r>
              <a:rPr lang="fi-FI" dirty="0" smtClean="0"/>
              <a:t> </a:t>
            </a:r>
            <a:r>
              <a:rPr lang="fi-FI" dirty="0" err="1" smtClean="0"/>
              <a:t>effects</a:t>
            </a:r>
            <a:r>
              <a:rPr lang="fi-FI" dirty="0" smtClean="0"/>
              <a:t>, </a:t>
            </a:r>
            <a:r>
              <a:rPr lang="fi-FI" dirty="0" err="1" smtClean="0"/>
              <a:t>diseases</a:t>
            </a:r>
            <a:r>
              <a:rPr lang="fi-FI" dirty="0" smtClean="0"/>
              <a:t> </a:t>
            </a:r>
            <a:r>
              <a:rPr lang="fi-FI" dirty="0" err="1" smtClean="0"/>
              <a:t>such</a:t>
            </a:r>
            <a:r>
              <a:rPr lang="fi-FI" dirty="0" smtClean="0"/>
              <a:t> as </a:t>
            </a:r>
            <a:r>
              <a:rPr lang="fi-FI" dirty="0" err="1" smtClean="0"/>
              <a:t>asthma</a:t>
            </a:r>
            <a:r>
              <a:rPr lang="fi-FI" dirty="0" smtClean="0"/>
              <a:t>, </a:t>
            </a:r>
            <a:r>
              <a:rPr lang="fi-FI" dirty="0" err="1" smtClean="0"/>
              <a:t>cancer</a:t>
            </a:r>
            <a:endParaRPr lang="fi-FI" dirty="0" smtClean="0"/>
          </a:p>
          <a:p>
            <a:r>
              <a:rPr lang="fi-FI" dirty="0" err="1" smtClean="0"/>
              <a:t>Costs</a:t>
            </a:r>
            <a:r>
              <a:rPr lang="fi-FI" dirty="0" smtClean="0"/>
              <a:t>  </a:t>
            </a:r>
          </a:p>
          <a:p>
            <a:pPr lvl="1"/>
            <a:r>
              <a:rPr lang="fi-FI" dirty="0" smtClean="0"/>
              <a:t>To national </a:t>
            </a:r>
            <a:r>
              <a:rPr lang="fi-FI" dirty="0" err="1" smtClean="0"/>
              <a:t>economy</a:t>
            </a:r>
            <a:r>
              <a:rPr lang="fi-FI" dirty="0" smtClean="0"/>
              <a:t> in Finland 3 </a:t>
            </a:r>
            <a:r>
              <a:rPr lang="fi-FI" dirty="0" err="1" smtClean="0"/>
              <a:t>billion</a:t>
            </a:r>
            <a:r>
              <a:rPr lang="fi-FI" dirty="0" smtClean="0"/>
              <a:t> € per </a:t>
            </a:r>
            <a:r>
              <a:rPr lang="fi-FI" dirty="0" err="1" smtClean="0"/>
              <a:t>year</a:t>
            </a:r>
            <a:endParaRPr lang="fi-FI" dirty="0" smtClean="0"/>
          </a:p>
          <a:p>
            <a:pPr lvl="1"/>
            <a:r>
              <a:rPr lang="fi-FI" dirty="0" smtClean="0"/>
              <a:t>Of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occupational</a:t>
            </a:r>
            <a:r>
              <a:rPr lang="fi-FI" dirty="0" smtClean="0"/>
              <a:t> </a:t>
            </a:r>
            <a:r>
              <a:rPr lang="fi-FI" dirty="0" err="1" smtClean="0"/>
              <a:t>disease</a:t>
            </a:r>
            <a:r>
              <a:rPr lang="fi-FI" dirty="0" smtClean="0"/>
              <a:t>  </a:t>
            </a:r>
            <a:r>
              <a:rPr lang="fi-FI" dirty="0" err="1" smtClean="0"/>
              <a:t>up</a:t>
            </a:r>
            <a:r>
              <a:rPr lang="fi-FI" dirty="0" smtClean="0"/>
              <a:t> to 1 </a:t>
            </a:r>
            <a:r>
              <a:rPr lang="fi-FI" dirty="0" err="1" smtClean="0"/>
              <a:t>million</a:t>
            </a:r>
            <a:r>
              <a:rPr lang="fi-FI" dirty="0" smtClean="0"/>
              <a:t> €</a:t>
            </a:r>
          </a:p>
          <a:p>
            <a:pPr lvl="1"/>
            <a:r>
              <a:rPr lang="fi-FI" dirty="0" smtClean="0"/>
              <a:t>Of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 of </a:t>
            </a:r>
            <a:r>
              <a:rPr lang="fi-FI" dirty="0" err="1" smtClean="0"/>
              <a:t>illness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to </a:t>
            </a:r>
            <a:r>
              <a:rPr lang="fi-FI" dirty="0" err="1" smtClean="0"/>
              <a:t>thousands</a:t>
            </a:r>
            <a:r>
              <a:rPr lang="fi-FI" dirty="0" smtClean="0"/>
              <a:t> € (FIOH)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16862" cy="747712"/>
          </a:xfrm>
        </p:spPr>
        <p:txBody>
          <a:bodyPr/>
          <a:lstStyle/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 in </a:t>
            </a:r>
            <a:r>
              <a:rPr lang="fi-FI" dirty="0" err="1" smtClean="0"/>
              <a:t>occupational</a:t>
            </a:r>
            <a:r>
              <a:rPr lang="fi-FI" dirty="0" smtClean="0"/>
              <a:t> </a:t>
            </a:r>
            <a:r>
              <a:rPr lang="fi-FI" dirty="0" err="1" smtClean="0"/>
              <a:t>hygiene</a:t>
            </a:r>
            <a:r>
              <a:rPr lang="fi-FI" dirty="0" smtClean="0"/>
              <a:t> </a:t>
            </a:r>
            <a:r>
              <a:rPr lang="fi-FI" dirty="0" err="1" smtClean="0"/>
              <a:t>measurements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063681" cy="4736678"/>
          </a:xfrm>
        </p:spPr>
        <p:txBody>
          <a:bodyPr/>
          <a:lstStyle/>
          <a:p>
            <a:r>
              <a:rPr lang="fi-FI" dirty="0" err="1" smtClean="0"/>
              <a:t>Direct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endParaRPr lang="fi-FI" dirty="0" smtClean="0"/>
          </a:p>
          <a:p>
            <a:pPr lvl="1">
              <a:spcAft>
                <a:spcPts val="0"/>
              </a:spcAft>
            </a:pPr>
            <a:r>
              <a:rPr lang="fi-FI" dirty="0" err="1" smtClean="0"/>
              <a:t>Gas</a:t>
            </a:r>
            <a:r>
              <a:rPr lang="fi-FI" dirty="0" smtClean="0"/>
              <a:t> </a:t>
            </a:r>
            <a:r>
              <a:rPr lang="fi-FI" dirty="0" err="1" smtClean="0"/>
              <a:t>analysers</a:t>
            </a:r>
            <a:endParaRPr lang="fi-FI" dirty="0" smtClean="0"/>
          </a:p>
          <a:p>
            <a:pPr lvl="1">
              <a:spcAft>
                <a:spcPts val="0"/>
              </a:spcAft>
              <a:buNone/>
            </a:pPr>
            <a:r>
              <a:rPr lang="fi-FI" dirty="0" smtClean="0"/>
              <a:t>(</a:t>
            </a:r>
            <a:r>
              <a:rPr lang="fi-FI" dirty="0" err="1" smtClean="0"/>
              <a:t>e.g</a:t>
            </a:r>
            <a:r>
              <a:rPr lang="fi-FI" dirty="0" smtClean="0"/>
              <a:t>. FTIR </a:t>
            </a:r>
            <a:r>
              <a:rPr lang="en-US" dirty="0" smtClean="0"/>
              <a:t>Fourier transform infrared</a:t>
            </a:r>
          </a:p>
          <a:p>
            <a:pPr lvl="1">
              <a:buNone/>
            </a:pPr>
            <a:r>
              <a:rPr lang="en-US" dirty="0" smtClean="0"/>
              <a:t>spectroscopy) </a:t>
            </a:r>
            <a:endParaRPr lang="fi-FI" dirty="0" smtClean="0"/>
          </a:p>
          <a:p>
            <a:r>
              <a:rPr lang="fi-FI" dirty="0" err="1" smtClean="0"/>
              <a:t>Collecting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endParaRPr lang="fi-FI" dirty="0" smtClean="0"/>
          </a:p>
          <a:p>
            <a:pPr lvl="1"/>
            <a:r>
              <a:rPr lang="fi-FI" dirty="0" err="1" smtClean="0"/>
              <a:t>Actively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pumps</a:t>
            </a:r>
            <a:endParaRPr lang="fi-FI" dirty="0" smtClean="0"/>
          </a:p>
          <a:p>
            <a:pPr lvl="2"/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chemical</a:t>
            </a:r>
            <a:r>
              <a:rPr lang="fi-FI" dirty="0" smtClean="0"/>
              <a:t> </a:t>
            </a:r>
            <a:r>
              <a:rPr lang="fi-FI" dirty="0" err="1" smtClean="0"/>
              <a:t>substances</a:t>
            </a:r>
            <a:endParaRPr lang="fi-FI" dirty="0" smtClean="0"/>
          </a:p>
          <a:p>
            <a:pPr lvl="2"/>
            <a:r>
              <a:rPr lang="fi-FI" dirty="0" err="1" smtClean="0"/>
              <a:t>Dust</a:t>
            </a:r>
            <a:endParaRPr lang="fi-FI" dirty="0" smtClean="0"/>
          </a:p>
          <a:p>
            <a:pPr lvl="1"/>
            <a:r>
              <a:rPr lang="fi-FI" dirty="0" err="1" smtClean="0"/>
              <a:t>Passively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diffusion</a:t>
            </a:r>
            <a:endParaRPr lang="fi-FI" dirty="0" smtClean="0"/>
          </a:p>
          <a:p>
            <a:pPr lvl="2"/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solvents</a:t>
            </a:r>
            <a:endParaRPr lang="fi-FI" dirty="0" smtClean="0"/>
          </a:p>
          <a:p>
            <a:r>
              <a:rPr lang="fi-FI" dirty="0" err="1" smtClean="0"/>
              <a:t>Stationary</a:t>
            </a:r>
            <a:r>
              <a:rPr lang="fi-FI" dirty="0" smtClean="0"/>
              <a:t> and </a:t>
            </a:r>
            <a:r>
              <a:rPr lang="fi-FI" dirty="0" err="1" smtClean="0"/>
              <a:t>personal</a:t>
            </a:r>
            <a:r>
              <a:rPr lang="fi-FI" dirty="0" smtClean="0"/>
              <a:t> </a:t>
            </a:r>
            <a:r>
              <a:rPr lang="fi-FI" dirty="0" err="1" smtClean="0"/>
              <a:t>sampling</a:t>
            </a:r>
            <a:endParaRPr lang="fi-FI" dirty="0" smtClean="0"/>
          </a:p>
          <a:p>
            <a:pPr>
              <a:buNone/>
            </a:pPr>
            <a:r>
              <a:rPr lang="fi-FI" dirty="0" smtClean="0">
                <a:sym typeface="Wingdings" pitchFamily="2" charset="2"/>
              </a:rPr>
              <a:t> </a:t>
            </a:r>
            <a:r>
              <a:rPr lang="fi-FI" b="1" dirty="0" err="1" smtClean="0">
                <a:sym typeface="Wingdings" pitchFamily="2" charset="2"/>
              </a:rPr>
              <a:t>Methods</a:t>
            </a:r>
            <a:r>
              <a:rPr lang="fi-FI" b="1" dirty="0" smtClean="0">
                <a:sym typeface="Wingdings" pitchFamily="2" charset="2"/>
              </a:rPr>
              <a:t> </a:t>
            </a:r>
            <a:r>
              <a:rPr lang="fi-FI" b="1" dirty="0" err="1" smtClean="0">
                <a:sym typeface="Wingdings" pitchFamily="2" charset="2"/>
              </a:rPr>
              <a:t>are</a:t>
            </a:r>
            <a:r>
              <a:rPr lang="fi-FI" b="1" dirty="0" smtClean="0">
                <a:sym typeface="Wingdings" pitchFamily="2" charset="2"/>
              </a:rPr>
              <a:t> </a:t>
            </a:r>
            <a:r>
              <a:rPr lang="fi-FI" b="1" dirty="0" err="1" smtClean="0">
                <a:sym typeface="Wingdings" pitchFamily="2" charset="2"/>
              </a:rPr>
              <a:t>always</a:t>
            </a:r>
            <a:r>
              <a:rPr lang="fi-FI" b="1" dirty="0" smtClean="0">
                <a:sym typeface="Wingdings" pitchFamily="2" charset="2"/>
              </a:rPr>
              <a:t> </a:t>
            </a:r>
            <a:r>
              <a:rPr lang="fi-FI" b="1" dirty="0" err="1" smtClean="0">
                <a:sym typeface="Wingdings" pitchFamily="2" charset="2"/>
              </a:rPr>
              <a:t>chosen</a:t>
            </a:r>
            <a:r>
              <a:rPr lang="fi-FI" b="1" dirty="0" smtClean="0">
                <a:sym typeface="Wingdings" pitchFamily="2" charset="2"/>
              </a:rPr>
              <a:t> </a:t>
            </a:r>
            <a:r>
              <a:rPr lang="fi-FI" b="1" dirty="0" err="1" smtClean="0">
                <a:sym typeface="Wingdings" pitchFamily="2" charset="2"/>
              </a:rPr>
              <a:t>case-specifically</a:t>
            </a:r>
            <a:r>
              <a:rPr lang="fi-FI" b="1" dirty="0" smtClean="0">
                <a:sym typeface="Wingdings" pitchFamily="2" charset="2"/>
              </a:rPr>
              <a:t> </a:t>
            </a:r>
            <a:endParaRPr lang="fi-FI" b="1" dirty="0" smtClean="0"/>
          </a:p>
        </p:txBody>
      </p:sp>
      <p:pic>
        <p:nvPicPr>
          <p:cNvPr id="5" name="Picture 4" descr="fti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5395" y="1196752"/>
            <a:ext cx="421329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Particle</a:t>
            </a:r>
            <a:r>
              <a:rPr lang="fi-FI" dirty="0" smtClean="0"/>
              <a:t> </a:t>
            </a:r>
            <a:r>
              <a:rPr lang="fi-FI" dirty="0" err="1" smtClean="0"/>
              <a:t>Size-selective</a:t>
            </a:r>
            <a:r>
              <a:rPr lang="fi-FI" dirty="0" smtClean="0"/>
              <a:t> </a:t>
            </a:r>
            <a:r>
              <a:rPr lang="fi-FI" dirty="0" err="1" smtClean="0"/>
              <a:t>Dust</a:t>
            </a:r>
            <a:r>
              <a:rPr lang="fi-FI" dirty="0" smtClean="0"/>
              <a:t> </a:t>
            </a:r>
            <a:r>
              <a:rPr lang="fi-FI" dirty="0" err="1" smtClean="0"/>
              <a:t>Sampling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868144" cy="48965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The American Conference of Governmental Industrial Hygienists ACGIH recommends that particle-size selective TLVs be expressed in three forms: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b="1" dirty="0" smtClean="0"/>
              <a:t>Inhalable Particulate Mass </a:t>
            </a:r>
          </a:p>
          <a:p>
            <a:pPr lvl="1">
              <a:buNone/>
            </a:pPr>
            <a:r>
              <a:rPr lang="en-US" dirty="0" smtClean="0"/>
              <a:t>   Dust particles having a 50% cut-point of </a:t>
            </a:r>
            <a:r>
              <a:rPr lang="en-US" b="1" dirty="0" smtClean="0"/>
              <a:t>100 µm</a:t>
            </a:r>
            <a:r>
              <a:rPr lang="en-US" dirty="0" smtClean="0"/>
              <a:t>. These dust particles are hazardous when deposited anywhere in the </a:t>
            </a:r>
            <a:r>
              <a:rPr lang="en-US" b="1" dirty="0" smtClean="0"/>
              <a:t>respiratory tract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Thoracic Particulate Mass</a:t>
            </a:r>
          </a:p>
          <a:p>
            <a:pPr lvl="1">
              <a:buNone/>
            </a:pPr>
            <a:r>
              <a:rPr lang="en-US" dirty="0" smtClean="0"/>
              <a:t>   Dust particles having a 50% cut-point of </a:t>
            </a:r>
            <a:r>
              <a:rPr lang="en-US" b="1" dirty="0" smtClean="0"/>
              <a:t>10 µm.</a:t>
            </a:r>
            <a:r>
              <a:rPr lang="en-US" dirty="0" smtClean="0"/>
              <a:t> These dust particles are hazardous when deposited anywhere in the </a:t>
            </a:r>
            <a:r>
              <a:rPr lang="en-US" b="1" dirty="0" smtClean="0"/>
              <a:t>lung airways and gas-exchange regions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b="1" dirty="0" err="1" smtClean="0"/>
              <a:t>Respirable</a:t>
            </a:r>
            <a:r>
              <a:rPr lang="en-US" b="1" dirty="0" smtClean="0"/>
              <a:t> Particulate Mass</a:t>
            </a:r>
          </a:p>
          <a:p>
            <a:pPr lvl="1">
              <a:buNone/>
            </a:pPr>
            <a:r>
              <a:rPr lang="en-US" dirty="0" smtClean="0"/>
              <a:t>   Dust particles having a 50% cut-point of </a:t>
            </a:r>
            <a:r>
              <a:rPr lang="en-US" b="1" dirty="0" smtClean="0"/>
              <a:t>4 µm</a:t>
            </a:r>
            <a:r>
              <a:rPr lang="en-US" dirty="0" smtClean="0"/>
              <a:t>. These dust particles are hazardous when deposited anywhere in the </a:t>
            </a:r>
            <a:r>
              <a:rPr lang="en-US" b="1" dirty="0" smtClean="0"/>
              <a:t>gas-exchange regions</a:t>
            </a:r>
            <a:r>
              <a:rPr lang="en-US" dirty="0" smtClean="0"/>
              <a:t>. </a:t>
            </a:r>
            <a:endParaRPr lang="fi-FI" dirty="0"/>
          </a:p>
        </p:txBody>
      </p:sp>
      <p:pic>
        <p:nvPicPr>
          <p:cNvPr id="4" name="Picture 3" descr="ACGIH_particle_siz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31593" y="1412776"/>
            <a:ext cx="3023842" cy="372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381854"/>
            <a:ext cx="3519494" cy="57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DUST </a:t>
            </a:r>
            <a:r>
              <a:rPr lang="fi-FI" dirty="0" err="1" smtClean="0"/>
              <a:t>measurements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00108"/>
            <a:ext cx="4217122" cy="4949172"/>
          </a:xfrm>
        </p:spPr>
        <p:txBody>
          <a:bodyPr/>
          <a:lstStyle/>
          <a:p>
            <a:pPr>
              <a:buNone/>
            </a:pPr>
            <a:r>
              <a:rPr lang="fi-FI" dirty="0" err="1" smtClean="0"/>
              <a:t>IOM-sampler</a:t>
            </a:r>
            <a:endParaRPr lang="fi-FI" dirty="0" smtClean="0"/>
          </a:p>
          <a:p>
            <a:r>
              <a:rPr lang="fi-FI" dirty="0" err="1" smtClean="0"/>
              <a:t>Inhalable</a:t>
            </a:r>
            <a:r>
              <a:rPr lang="fi-FI" dirty="0" smtClean="0"/>
              <a:t> </a:t>
            </a:r>
            <a:r>
              <a:rPr lang="fi-FI" dirty="0" err="1" smtClean="0"/>
              <a:t>particulate</a:t>
            </a:r>
            <a:r>
              <a:rPr lang="fi-FI" dirty="0" smtClean="0"/>
              <a:t> </a:t>
            </a:r>
            <a:r>
              <a:rPr lang="fi-FI" dirty="0" err="1" smtClean="0"/>
              <a:t>mass</a:t>
            </a:r>
            <a:r>
              <a:rPr lang="fi-FI" dirty="0" smtClean="0"/>
              <a:t> (</a:t>
            </a:r>
            <a:r>
              <a:rPr lang="fi-FI" dirty="0" err="1" smtClean="0"/>
              <a:t>up</a:t>
            </a:r>
            <a:r>
              <a:rPr lang="fi-FI" dirty="0" smtClean="0"/>
              <a:t> to 100 µm)</a:t>
            </a:r>
          </a:p>
          <a:p>
            <a:r>
              <a:rPr lang="en-US" dirty="0" smtClean="0"/>
              <a:t>Simulates the manner in which airborne workplace particles are inhaled through the nose and mouth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 1 – 8 h</a:t>
            </a:r>
          </a:p>
          <a:p>
            <a:r>
              <a:rPr lang="fi-FI" dirty="0" err="1" smtClean="0"/>
              <a:t>Gravimetric</a:t>
            </a:r>
            <a:r>
              <a:rPr lang="fi-FI" dirty="0" smtClean="0"/>
              <a:t> </a:t>
            </a:r>
            <a:r>
              <a:rPr lang="fi-FI" dirty="0" err="1" smtClean="0"/>
              <a:t>weighing</a:t>
            </a:r>
            <a:endParaRPr lang="fi-FI" dirty="0" smtClean="0"/>
          </a:p>
          <a:p>
            <a:pPr>
              <a:spcAft>
                <a:spcPts val="0"/>
              </a:spcAft>
            </a:pPr>
            <a:r>
              <a:rPr lang="fi-FI" dirty="0" err="1" smtClean="0"/>
              <a:t>HTP-values</a:t>
            </a:r>
            <a:r>
              <a:rPr lang="fi-FI" dirty="0" smtClean="0"/>
              <a:t>: </a:t>
            </a:r>
          </a:p>
          <a:p>
            <a:pPr lvl="1">
              <a:spcAft>
                <a:spcPts val="0"/>
              </a:spcAft>
            </a:pPr>
            <a:r>
              <a:rPr lang="fi-FI" dirty="0" err="1" smtClean="0"/>
              <a:t>Organic</a:t>
            </a:r>
            <a:r>
              <a:rPr lang="fi-FI" dirty="0" smtClean="0"/>
              <a:t> </a:t>
            </a:r>
            <a:r>
              <a:rPr lang="fi-FI" dirty="0" err="1" smtClean="0"/>
              <a:t>dust</a:t>
            </a:r>
            <a:r>
              <a:rPr lang="fi-FI" dirty="0" smtClean="0"/>
              <a:t> </a:t>
            </a:r>
          </a:p>
          <a:p>
            <a:pPr lvl="2">
              <a:spcAft>
                <a:spcPts val="0"/>
              </a:spcAft>
            </a:pPr>
            <a:r>
              <a:rPr lang="fi-FI" dirty="0" smtClean="0"/>
              <a:t>8 h 5 mg/m</a:t>
            </a:r>
            <a:r>
              <a:rPr lang="fi-FI" baseline="30000" dirty="0" smtClean="0"/>
              <a:t>3</a:t>
            </a:r>
            <a:r>
              <a:rPr lang="fi-FI" dirty="0" smtClean="0"/>
              <a:t>, 15 min 10 mg/m</a:t>
            </a:r>
            <a:r>
              <a:rPr lang="fi-FI" baseline="30000" dirty="0" smtClean="0"/>
              <a:t>3</a:t>
            </a:r>
          </a:p>
          <a:p>
            <a:pPr lvl="1">
              <a:spcAft>
                <a:spcPts val="0"/>
              </a:spcAft>
            </a:pPr>
            <a:r>
              <a:rPr lang="fi-FI" dirty="0" smtClean="0"/>
              <a:t> </a:t>
            </a:r>
            <a:r>
              <a:rPr lang="fi-FI" dirty="0" err="1" smtClean="0"/>
              <a:t>Inorganic</a:t>
            </a:r>
            <a:r>
              <a:rPr lang="fi-FI" dirty="0" smtClean="0"/>
              <a:t> </a:t>
            </a:r>
            <a:r>
              <a:rPr lang="fi-FI" dirty="0" err="1" smtClean="0"/>
              <a:t>dust</a:t>
            </a:r>
            <a:endParaRPr lang="fi-FI" dirty="0" smtClean="0"/>
          </a:p>
          <a:p>
            <a:pPr lvl="2"/>
            <a:r>
              <a:rPr lang="fi-FI" dirty="0" smtClean="0"/>
              <a:t>8 h 10 mg/m</a:t>
            </a:r>
            <a:r>
              <a:rPr lang="fi-FI" baseline="30000" dirty="0" smtClean="0"/>
              <a:t>3</a:t>
            </a:r>
            <a:r>
              <a:rPr lang="fi-FI" dirty="0" smtClean="0"/>
              <a:t> </a:t>
            </a:r>
          </a:p>
          <a:p>
            <a:pPr lvl="2"/>
            <a:endParaRPr lang="fi-FI" dirty="0" smtClean="0"/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Occupational</a:t>
            </a:r>
            <a:r>
              <a:rPr lang="fi-FI" dirty="0" smtClean="0"/>
              <a:t> </a:t>
            </a:r>
            <a:r>
              <a:rPr lang="fi-FI" dirty="0" err="1" smtClean="0"/>
              <a:t>exposure</a:t>
            </a:r>
            <a:r>
              <a:rPr lang="fi-FI" dirty="0" smtClean="0"/>
              <a:t> to </a:t>
            </a:r>
            <a:r>
              <a:rPr lang="fi-FI" dirty="0" err="1" smtClean="0"/>
              <a:t>microbes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2" y="1052736"/>
            <a:ext cx="7913687" cy="5040560"/>
          </a:xfrm>
        </p:spPr>
        <p:txBody>
          <a:bodyPr/>
          <a:lstStyle/>
          <a:p>
            <a:r>
              <a:rPr lang="fi-FI" dirty="0" err="1" smtClean="0"/>
              <a:t>Concentrations</a:t>
            </a:r>
            <a:r>
              <a:rPr lang="fi-FI" dirty="0" smtClean="0"/>
              <a:t> of </a:t>
            </a:r>
            <a:r>
              <a:rPr lang="fi-FI" dirty="0" err="1" smtClean="0"/>
              <a:t>viable</a:t>
            </a:r>
            <a:r>
              <a:rPr lang="fi-FI" dirty="0" smtClean="0"/>
              <a:t> </a:t>
            </a:r>
            <a:r>
              <a:rPr lang="fi-FI" dirty="0" err="1" smtClean="0"/>
              <a:t>microbes</a:t>
            </a:r>
            <a:r>
              <a:rPr lang="fi-FI" dirty="0" smtClean="0"/>
              <a:t> and </a:t>
            </a:r>
            <a:r>
              <a:rPr lang="fi-FI" dirty="0" err="1" smtClean="0"/>
              <a:t>endotoxin</a:t>
            </a:r>
            <a:endParaRPr lang="fi-FI" dirty="0" smtClean="0"/>
          </a:p>
          <a:p>
            <a:pPr lvl="1"/>
            <a:r>
              <a:rPr lang="fi-FI" dirty="0" err="1" smtClean="0"/>
              <a:t>Fungi</a:t>
            </a:r>
            <a:r>
              <a:rPr lang="fi-FI" dirty="0" smtClean="0"/>
              <a:t> (</a:t>
            </a:r>
            <a:r>
              <a:rPr lang="fi-FI" dirty="0" err="1" smtClean="0"/>
              <a:t>molds</a:t>
            </a:r>
            <a:r>
              <a:rPr lang="fi-FI" dirty="0" smtClean="0"/>
              <a:t> and </a:t>
            </a:r>
            <a:r>
              <a:rPr lang="fi-FI" dirty="0" err="1" smtClean="0"/>
              <a:t>yeasts</a:t>
            </a:r>
            <a:r>
              <a:rPr lang="fi-FI" dirty="0" smtClean="0"/>
              <a:t>), </a:t>
            </a:r>
            <a:r>
              <a:rPr lang="fi-FI" dirty="0" err="1" smtClean="0"/>
              <a:t>bacteria</a:t>
            </a:r>
            <a:r>
              <a:rPr lang="fi-FI" dirty="0" smtClean="0"/>
              <a:t> (</a:t>
            </a:r>
            <a:r>
              <a:rPr lang="fi-FI" dirty="0" err="1" smtClean="0"/>
              <a:t>incl</a:t>
            </a:r>
            <a:r>
              <a:rPr lang="fi-FI" dirty="0" smtClean="0"/>
              <a:t>. </a:t>
            </a:r>
            <a:r>
              <a:rPr lang="fi-FI" dirty="0" err="1" smtClean="0"/>
              <a:t>actinomycetes</a:t>
            </a:r>
            <a:r>
              <a:rPr lang="fi-FI" dirty="0" smtClean="0"/>
              <a:t> and </a:t>
            </a:r>
            <a:r>
              <a:rPr lang="fi-FI" dirty="0" err="1" smtClean="0"/>
              <a:t>gram</a:t>
            </a:r>
            <a:r>
              <a:rPr lang="fi-FI" dirty="0" smtClean="0"/>
              <a:t> – </a:t>
            </a:r>
            <a:r>
              <a:rPr lang="fi-FI" dirty="0" err="1" smtClean="0"/>
              <a:t>bacteria</a:t>
            </a:r>
            <a:r>
              <a:rPr lang="fi-FI" dirty="0" smtClean="0"/>
              <a:t>)</a:t>
            </a:r>
          </a:p>
          <a:p>
            <a:r>
              <a:rPr lang="fi-FI" dirty="0" smtClean="0"/>
              <a:t>No </a:t>
            </a:r>
            <a:r>
              <a:rPr lang="fi-FI" dirty="0" err="1" smtClean="0"/>
              <a:t>occupational</a:t>
            </a:r>
            <a:r>
              <a:rPr lang="fi-FI" dirty="0" smtClean="0"/>
              <a:t> </a:t>
            </a:r>
            <a:r>
              <a:rPr lang="fi-FI" dirty="0" err="1" smtClean="0"/>
              <a:t>TLV:s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Suggested</a:t>
            </a:r>
            <a:r>
              <a:rPr lang="fi-FI" dirty="0" smtClean="0"/>
              <a:t> in the </a:t>
            </a:r>
            <a:r>
              <a:rPr lang="fi-FI" dirty="0" err="1" smtClean="0"/>
              <a:t>Netherlands</a:t>
            </a:r>
            <a:r>
              <a:rPr lang="fi-FI" dirty="0" smtClean="0"/>
              <a:t>: </a:t>
            </a:r>
            <a:r>
              <a:rPr lang="fi-FI" dirty="0" err="1" smtClean="0"/>
              <a:t>viable</a:t>
            </a:r>
            <a:r>
              <a:rPr lang="fi-FI" dirty="0" smtClean="0"/>
              <a:t> </a:t>
            </a:r>
            <a:r>
              <a:rPr lang="fi-FI" dirty="0" err="1" smtClean="0"/>
              <a:t>microbes</a:t>
            </a:r>
            <a:r>
              <a:rPr lang="fi-FI" dirty="0" smtClean="0"/>
              <a:t> 10 000 cfu/m</a:t>
            </a:r>
            <a:r>
              <a:rPr lang="fi-FI" baseline="30000" dirty="0" smtClean="0"/>
              <a:t>3</a:t>
            </a:r>
          </a:p>
          <a:p>
            <a:pPr lvl="1"/>
            <a:r>
              <a:rPr lang="fi-FI" dirty="0" smtClean="0"/>
              <a:t>International suggestion for </a:t>
            </a:r>
            <a:r>
              <a:rPr lang="fi-FI" dirty="0" err="1" smtClean="0"/>
              <a:t>endotoxins</a:t>
            </a:r>
            <a:r>
              <a:rPr lang="fi-FI" dirty="0" smtClean="0"/>
              <a:t>: 90 EU/m</a:t>
            </a:r>
            <a:r>
              <a:rPr lang="fi-FI" baseline="30000" dirty="0" smtClean="0"/>
              <a:t>3</a:t>
            </a:r>
          </a:p>
          <a:p>
            <a:r>
              <a:rPr lang="fi-FI" dirty="0" err="1" smtClean="0"/>
              <a:t>Difficult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impossible</a:t>
            </a:r>
            <a:r>
              <a:rPr lang="fi-FI" dirty="0" smtClean="0"/>
              <a:t> to </a:t>
            </a:r>
            <a:r>
              <a:rPr lang="fi-FI" dirty="0" err="1" smtClean="0"/>
              <a:t>pose</a:t>
            </a:r>
            <a:r>
              <a:rPr lang="fi-FI" dirty="0" smtClean="0"/>
              <a:t> </a:t>
            </a:r>
            <a:r>
              <a:rPr lang="fi-FI" dirty="0" err="1" smtClean="0"/>
              <a:t>TLV:s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adverse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effects</a:t>
            </a:r>
            <a:endParaRPr lang="fi-FI" dirty="0" smtClean="0"/>
          </a:p>
          <a:p>
            <a:pPr lvl="1"/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kinds</a:t>
            </a:r>
            <a:r>
              <a:rPr lang="fi-FI" dirty="0" smtClean="0"/>
              <a:t> of </a:t>
            </a:r>
            <a:r>
              <a:rPr lang="fi-FI" dirty="0" err="1" smtClean="0"/>
              <a:t>microbes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characters</a:t>
            </a:r>
            <a:endParaRPr lang="fi-FI" dirty="0" smtClean="0"/>
          </a:p>
          <a:p>
            <a:pPr lvl="1"/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differences</a:t>
            </a:r>
            <a:endParaRPr lang="fi-FI" dirty="0" smtClean="0"/>
          </a:p>
          <a:p>
            <a:r>
              <a:rPr lang="fi-FI" dirty="0" err="1" smtClean="0"/>
              <a:t>Often</a:t>
            </a:r>
            <a:r>
              <a:rPr lang="fi-FI" dirty="0" smtClean="0"/>
              <a:t> </a:t>
            </a:r>
            <a:r>
              <a:rPr lang="fi-FI" dirty="0" err="1" smtClean="0"/>
              <a:t>excessive</a:t>
            </a:r>
            <a:r>
              <a:rPr lang="fi-FI" dirty="0" smtClean="0"/>
              <a:t> </a:t>
            </a:r>
            <a:r>
              <a:rPr lang="fi-FI" dirty="0" err="1" smtClean="0"/>
              <a:t>exposure</a:t>
            </a:r>
            <a:r>
              <a:rPr lang="fi-FI" dirty="0" smtClean="0"/>
              <a:t> at </a:t>
            </a:r>
            <a:r>
              <a:rPr lang="fi-FI" dirty="0" err="1" smtClean="0"/>
              <a:t>biowaste</a:t>
            </a:r>
            <a:r>
              <a:rPr lang="fi-FI" dirty="0" smtClean="0"/>
              <a:t> </a:t>
            </a:r>
            <a:r>
              <a:rPr lang="fi-FI" dirty="0" err="1" smtClean="0"/>
              <a:t>treatment</a:t>
            </a:r>
            <a:r>
              <a:rPr lang="fi-FI" dirty="0" smtClean="0"/>
              <a:t> </a:t>
            </a:r>
            <a:r>
              <a:rPr lang="fi-FI" dirty="0" err="1" smtClean="0"/>
              <a:t>plants</a:t>
            </a:r>
            <a:endParaRPr lang="fi-FI" dirty="0" smtClean="0"/>
          </a:p>
          <a:p>
            <a:pPr lvl="1"/>
            <a:r>
              <a:rPr lang="fi-FI" dirty="0" err="1" smtClean="0"/>
              <a:t>Concentrations</a:t>
            </a:r>
            <a:r>
              <a:rPr lang="fi-FI" dirty="0" smtClean="0"/>
              <a:t> of </a:t>
            </a:r>
            <a:r>
              <a:rPr lang="fi-FI" dirty="0" err="1" smtClean="0"/>
              <a:t>viable</a:t>
            </a:r>
            <a:r>
              <a:rPr lang="fi-FI" dirty="0" smtClean="0"/>
              <a:t> </a:t>
            </a:r>
            <a:r>
              <a:rPr lang="fi-FI" dirty="0" err="1" smtClean="0"/>
              <a:t>microbes</a:t>
            </a:r>
            <a:r>
              <a:rPr lang="fi-FI" dirty="0" smtClean="0"/>
              <a:t> </a:t>
            </a:r>
            <a:r>
              <a:rPr lang="fi-FI" dirty="0" err="1" smtClean="0"/>
              <a:t>easily</a:t>
            </a:r>
            <a:r>
              <a:rPr lang="fi-FI" dirty="0" smtClean="0"/>
              <a:t> 10</a:t>
            </a:r>
            <a:r>
              <a:rPr lang="fi-FI" baseline="30000" dirty="0" smtClean="0"/>
              <a:t>5</a:t>
            </a:r>
            <a:r>
              <a:rPr lang="fi-FI" dirty="0" smtClean="0"/>
              <a:t> cfu/m</a:t>
            </a:r>
            <a:r>
              <a:rPr lang="fi-FI" baseline="30000" dirty="0" smtClean="0"/>
              <a:t>3</a:t>
            </a:r>
            <a:endParaRPr lang="fi-FI" baseline="30000" dirty="0"/>
          </a:p>
        </p:txBody>
      </p:sp>
      <p:pic>
        <p:nvPicPr>
          <p:cNvPr id="5" name="Picture 4" descr="homeit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48264" y="4293096"/>
            <a:ext cx="211223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Introducing</a:t>
            </a:r>
            <a:r>
              <a:rPr lang="fi-FI" dirty="0" smtClean="0"/>
              <a:t> Ulla </a:t>
            </a:r>
            <a:r>
              <a:rPr lang="fi-FI" dirty="0" err="1" smtClean="0"/>
              <a:t>Lignell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412776"/>
            <a:ext cx="7913687" cy="4448646"/>
          </a:xfrm>
        </p:spPr>
        <p:txBody>
          <a:bodyPr/>
          <a:lstStyle/>
          <a:p>
            <a:r>
              <a:rPr lang="fi-FI" dirty="0" err="1" smtClean="0"/>
              <a:t>Ph.D</a:t>
            </a:r>
            <a:r>
              <a:rPr lang="fi-FI" dirty="0" smtClean="0"/>
              <a:t>. and </a:t>
            </a:r>
            <a:r>
              <a:rPr lang="fi-FI" dirty="0" err="1" smtClean="0"/>
              <a:t>M.Sc</a:t>
            </a:r>
            <a:r>
              <a:rPr lang="fi-FI" dirty="0" smtClean="0"/>
              <a:t> in </a:t>
            </a:r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sciences</a:t>
            </a:r>
            <a:r>
              <a:rPr lang="fi-FI" dirty="0" smtClean="0"/>
              <a:t>, </a:t>
            </a:r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at Kuopio </a:t>
            </a:r>
            <a:r>
              <a:rPr lang="fi-FI" dirty="0" err="1" smtClean="0"/>
              <a:t>University</a:t>
            </a:r>
            <a:endParaRPr lang="fi-FI" dirty="0" smtClean="0"/>
          </a:p>
          <a:p>
            <a:r>
              <a:rPr lang="fi-FI" dirty="0" err="1" smtClean="0"/>
              <a:t>Ph.D</a:t>
            </a:r>
            <a:r>
              <a:rPr lang="fi-FI" dirty="0" smtClean="0"/>
              <a:t>. in 2008: ”</a:t>
            </a:r>
            <a:r>
              <a:rPr lang="fi-FI" dirty="0" err="1" smtClean="0"/>
              <a:t>Characterization</a:t>
            </a:r>
            <a:r>
              <a:rPr lang="fi-FI" dirty="0" smtClean="0"/>
              <a:t> of </a:t>
            </a:r>
            <a:r>
              <a:rPr lang="fi-FI" dirty="0" err="1" smtClean="0"/>
              <a:t>Microorganisms</a:t>
            </a:r>
            <a:r>
              <a:rPr lang="fi-FI" dirty="0" smtClean="0"/>
              <a:t> in </a:t>
            </a:r>
            <a:r>
              <a:rPr lang="fi-FI" dirty="0" err="1" smtClean="0"/>
              <a:t>Indoor</a:t>
            </a:r>
            <a:r>
              <a:rPr lang="fi-FI" dirty="0" smtClean="0"/>
              <a:t> </a:t>
            </a:r>
            <a:r>
              <a:rPr lang="fi-FI" dirty="0" err="1" smtClean="0"/>
              <a:t>Environments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1998-2007 </a:t>
            </a:r>
            <a:r>
              <a:rPr lang="fi-FI" dirty="0" err="1" smtClean="0"/>
              <a:t>Indoor</a:t>
            </a:r>
            <a:r>
              <a:rPr lang="fi-FI" dirty="0" smtClean="0"/>
              <a:t> air </a:t>
            </a:r>
            <a:r>
              <a:rPr lang="fi-FI" dirty="0" err="1" smtClean="0"/>
              <a:t>researcher</a:t>
            </a:r>
            <a:r>
              <a:rPr lang="fi-FI" dirty="0" smtClean="0"/>
              <a:t> at National Public Health Institute (</a:t>
            </a:r>
            <a:r>
              <a:rPr lang="fi-FI" dirty="0" err="1" smtClean="0"/>
              <a:t>now</a:t>
            </a:r>
            <a:r>
              <a:rPr lang="fi-FI" dirty="0" smtClean="0"/>
              <a:t> National Institute for Health and </a:t>
            </a:r>
            <a:r>
              <a:rPr lang="fi-FI" dirty="0" err="1" smtClean="0"/>
              <a:t>Welfare</a:t>
            </a:r>
            <a:r>
              <a:rPr lang="fi-FI" dirty="0" smtClean="0"/>
              <a:t>), Department of </a:t>
            </a:r>
            <a:r>
              <a:rPr lang="fi-FI" dirty="0" err="1" smtClean="0"/>
              <a:t>Environmental</a:t>
            </a:r>
            <a:r>
              <a:rPr lang="fi-FI" dirty="0" smtClean="0"/>
              <a:t> Health in Kuopio</a:t>
            </a:r>
          </a:p>
          <a:p>
            <a:pPr lvl="1"/>
            <a:r>
              <a:rPr lang="fi-FI" dirty="0" err="1" smtClean="0"/>
              <a:t>Authority</a:t>
            </a:r>
            <a:r>
              <a:rPr lang="fi-FI" dirty="0" smtClean="0"/>
              <a:t> </a:t>
            </a:r>
            <a:r>
              <a:rPr lang="fi-FI" dirty="0" err="1" smtClean="0"/>
              <a:t>guidance</a:t>
            </a:r>
            <a:r>
              <a:rPr lang="fi-FI" dirty="0" smtClean="0"/>
              <a:t> (</a:t>
            </a:r>
            <a:r>
              <a:rPr lang="fi-FI" dirty="0" err="1" smtClean="0"/>
              <a:t>Ministry</a:t>
            </a:r>
            <a:r>
              <a:rPr lang="fi-FI" dirty="0" smtClean="0"/>
              <a:t> of social </a:t>
            </a:r>
            <a:r>
              <a:rPr lang="fi-FI" dirty="0" err="1" smtClean="0"/>
              <a:t>affairs</a:t>
            </a:r>
            <a:r>
              <a:rPr lang="fi-FI" dirty="0" smtClean="0"/>
              <a:t> and </a:t>
            </a:r>
            <a:r>
              <a:rPr lang="fi-FI" dirty="0" err="1" smtClean="0"/>
              <a:t>health</a:t>
            </a:r>
            <a:r>
              <a:rPr lang="fi-FI" dirty="0" smtClean="0"/>
              <a:t>) </a:t>
            </a:r>
            <a:r>
              <a:rPr lang="fi-FI" dirty="0" err="1" smtClean="0"/>
              <a:t>concerning</a:t>
            </a:r>
            <a:r>
              <a:rPr lang="fi-FI" dirty="0" smtClean="0"/>
              <a:t> </a:t>
            </a:r>
            <a:r>
              <a:rPr lang="fi-FI" dirty="0" err="1" smtClean="0"/>
              <a:t>indoor</a:t>
            </a:r>
            <a:r>
              <a:rPr lang="fi-FI" dirty="0" smtClean="0"/>
              <a:t> air</a:t>
            </a:r>
          </a:p>
          <a:p>
            <a:r>
              <a:rPr lang="fi-FI" dirty="0" smtClean="0"/>
              <a:t>2008-2009 </a:t>
            </a:r>
            <a:r>
              <a:rPr lang="fi-FI" dirty="0" err="1" smtClean="0"/>
              <a:t>Indoor</a:t>
            </a:r>
            <a:r>
              <a:rPr lang="fi-FI" dirty="0" smtClean="0"/>
              <a:t> air </a:t>
            </a:r>
            <a:r>
              <a:rPr lang="fi-FI" dirty="0" err="1" smtClean="0"/>
              <a:t>specialist</a:t>
            </a:r>
            <a:r>
              <a:rPr lang="fi-FI" dirty="0" smtClean="0"/>
              <a:t> at </a:t>
            </a:r>
            <a:r>
              <a:rPr lang="fi-FI" dirty="0" err="1" smtClean="0"/>
              <a:t>private</a:t>
            </a:r>
            <a:r>
              <a:rPr lang="fi-FI" dirty="0" smtClean="0"/>
              <a:t> </a:t>
            </a:r>
            <a:r>
              <a:rPr lang="fi-FI" dirty="0" err="1" smtClean="0"/>
              <a:t>company</a:t>
            </a:r>
            <a:r>
              <a:rPr lang="fi-FI" dirty="0" smtClean="0"/>
              <a:t> in Helsinki</a:t>
            </a:r>
          </a:p>
          <a:p>
            <a:r>
              <a:rPr lang="fi-FI" dirty="0" smtClean="0"/>
              <a:t>2010 </a:t>
            </a:r>
            <a:r>
              <a:rPr lang="fi-FI" dirty="0" smtClean="0">
                <a:latin typeface="Calibri"/>
              </a:rPr>
              <a:t>→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Manager</a:t>
            </a:r>
            <a:r>
              <a:rPr lang="fi-FI" dirty="0" smtClean="0"/>
              <a:t>, </a:t>
            </a:r>
            <a:r>
              <a:rPr lang="fi-FI" dirty="0" err="1" smtClean="0"/>
              <a:t>occupational</a:t>
            </a:r>
            <a:r>
              <a:rPr lang="fi-FI" dirty="0" smtClean="0"/>
              <a:t> </a:t>
            </a:r>
            <a:r>
              <a:rPr lang="fi-FI" dirty="0" err="1" smtClean="0"/>
              <a:t>hygiene</a:t>
            </a:r>
            <a:r>
              <a:rPr lang="fi-FI" dirty="0" smtClean="0"/>
              <a:t> and </a:t>
            </a:r>
            <a:r>
              <a:rPr lang="fi-FI" dirty="0" err="1" smtClean="0"/>
              <a:t>indoor</a:t>
            </a:r>
            <a:r>
              <a:rPr lang="fi-FI" dirty="0" smtClean="0"/>
              <a:t> air at </a:t>
            </a:r>
            <a:r>
              <a:rPr lang="fi-FI" dirty="0" err="1" smtClean="0"/>
              <a:t>Ramboll</a:t>
            </a:r>
            <a:r>
              <a:rPr lang="fi-FI" dirty="0" smtClean="0"/>
              <a:t> </a:t>
            </a:r>
            <a:r>
              <a:rPr lang="fi-FI" dirty="0" err="1" smtClean="0"/>
              <a:t>Analytics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Ramboll</a:t>
            </a:r>
            <a:r>
              <a:rPr lang="fi-FI" dirty="0" smtClean="0"/>
              <a:t> Services in </a:t>
            </a:r>
            <a:r>
              <a:rPr lang="fi-FI" dirty="0" err="1" smtClean="0"/>
              <a:t>occupational</a:t>
            </a:r>
            <a:r>
              <a:rPr lang="fi-FI" dirty="0" smtClean="0"/>
              <a:t> </a:t>
            </a:r>
            <a:r>
              <a:rPr lang="fi-FI" dirty="0" err="1" smtClean="0"/>
              <a:t>hygiene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910" y="1340768"/>
            <a:ext cx="8249570" cy="2736304"/>
          </a:xfrm>
        </p:spPr>
        <p:txBody>
          <a:bodyPr/>
          <a:lstStyle/>
          <a:p>
            <a:r>
              <a:rPr lang="fi-FI" dirty="0" err="1" smtClean="0"/>
              <a:t>Planning</a:t>
            </a:r>
            <a:r>
              <a:rPr lang="fi-FI" dirty="0" smtClean="0"/>
              <a:t> of </a:t>
            </a:r>
            <a:r>
              <a:rPr lang="fi-FI" dirty="0" err="1" smtClean="0"/>
              <a:t>accurate</a:t>
            </a:r>
            <a:r>
              <a:rPr lang="fi-FI" dirty="0" smtClean="0"/>
              <a:t> </a:t>
            </a:r>
            <a:r>
              <a:rPr lang="fi-FI" dirty="0" err="1" smtClean="0"/>
              <a:t>investigations</a:t>
            </a:r>
            <a:endParaRPr lang="fi-FI" dirty="0" smtClean="0"/>
          </a:p>
          <a:p>
            <a:r>
              <a:rPr lang="fi-FI" dirty="0" err="1" smtClean="0"/>
              <a:t>Measurements</a:t>
            </a:r>
            <a:endParaRPr lang="fi-FI" dirty="0" smtClean="0"/>
          </a:p>
          <a:p>
            <a:r>
              <a:rPr lang="fi-FI" dirty="0" err="1" smtClean="0"/>
              <a:t>Laboratory</a:t>
            </a:r>
            <a:r>
              <a:rPr lang="fi-FI" dirty="0" smtClean="0"/>
              <a:t> </a:t>
            </a:r>
            <a:r>
              <a:rPr lang="fi-FI" dirty="0" err="1" smtClean="0"/>
              <a:t>analyses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, </a:t>
            </a:r>
            <a:r>
              <a:rPr lang="fi-FI" dirty="0" err="1" smtClean="0"/>
              <a:t>evaluation</a:t>
            </a:r>
            <a:r>
              <a:rPr lang="fi-FI" dirty="0" smtClean="0"/>
              <a:t> of </a:t>
            </a:r>
            <a:r>
              <a:rPr lang="fi-FI" dirty="0" err="1" smtClean="0"/>
              <a:t>exposure</a:t>
            </a:r>
            <a:r>
              <a:rPr lang="fi-FI" dirty="0" smtClean="0"/>
              <a:t>, </a:t>
            </a:r>
            <a:r>
              <a:rPr lang="fi-FI" dirty="0" err="1" smtClean="0"/>
              <a:t>comparing</a:t>
            </a:r>
            <a:r>
              <a:rPr lang="fi-FI" dirty="0" smtClean="0"/>
              <a:t> to </a:t>
            </a:r>
            <a:r>
              <a:rPr lang="fi-FI" dirty="0" err="1" smtClean="0"/>
              <a:t>HTP-values</a:t>
            </a:r>
            <a:endParaRPr lang="fi-FI" dirty="0" smtClean="0"/>
          </a:p>
          <a:p>
            <a:r>
              <a:rPr lang="fi-FI" dirty="0" err="1" smtClean="0"/>
              <a:t>Recommendations</a:t>
            </a:r>
            <a:r>
              <a:rPr lang="fi-FI" dirty="0" smtClean="0"/>
              <a:t> to </a:t>
            </a:r>
            <a:r>
              <a:rPr lang="fi-FI" dirty="0" err="1" smtClean="0"/>
              <a:t>minimize</a:t>
            </a:r>
            <a:r>
              <a:rPr lang="fi-FI" dirty="0" smtClean="0"/>
              <a:t> </a:t>
            </a:r>
            <a:r>
              <a:rPr lang="fi-FI" dirty="0" err="1" smtClean="0"/>
              <a:t>adverse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effects</a:t>
            </a:r>
            <a:r>
              <a:rPr lang="fi-FI" dirty="0" smtClean="0"/>
              <a:t>, </a:t>
            </a:r>
            <a:r>
              <a:rPr lang="fi-FI" dirty="0" err="1" smtClean="0"/>
              <a:t>follow-up</a:t>
            </a:r>
            <a:endParaRPr lang="fi-FI" dirty="0" smtClean="0"/>
          </a:p>
          <a:p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meetings</a:t>
            </a:r>
            <a:r>
              <a:rPr lang="fi-FI" dirty="0" smtClean="0"/>
              <a:t> to </a:t>
            </a:r>
            <a:r>
              <a:rPr lang="fi-FI" dirty="0" err="1" smtClean="0"/>
              <a:t>employees</a:t>
            </a:r>
            <a:endParaRPr lang="fi-FI" dirty="0"/>
          </a:p>
        </p:txBody>
      </p:sp>
      <p:pic>
        <p:nvPicPr>
          <p:cNvPr id="8" name="Picture 7" descr="kaasunaamar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87824" y="4005064"/>
            <a:ext cx="3384376" cy="224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Examples</a:t>
            </a:r>
            <a:endParaRPr lang="fi-FI" dirty="0"/>
          </a:p>
        </p:txBody>
      </p:sp>
      <p:pic>
        <p:nvPicPr>
          <p:cNvPr id="5" name="Picture 4" descr="040220110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69288" y="908720"/>
            <a:ext cx="5567008" cy="4175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195736" y="5229200"/>
            <a:ext cx="4746936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Glass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fibre 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factory</a:t>
            </a:r>
            <a:r>
              <a:rPr lang="fi-FI" sz="1600" baseline="0" dirty="0" smtClean="0">
                <a:latin typeface="Verdana"/>
                <a:cs typeface="ＭＳ Ｐゴシック" pitchFamily="-111" charset="-128"/>
              </a:rPr>
              <a:t>-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 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ammonia, formaldehyde, </a:t>
            </a:r>
            <a:endParaRPr lang="et-EE" sz="1600" dirty="0" smtClean="0">
              <a:latin typeface="Verdana"/>
              <a:cs typeface="ＭＳ Ｐゴシック" pitchFamily="-111" charset="-128"/>
            </a:endParaRPr>
          </a:p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fi-FI" sz="1600" dirty="0" smtClean="0">
                <a:latin typeface="Verdana"/>
                <a:cs typeface="ＭＳ Ｐゴシック" pitchFamily="-111" charset="-128"/>
              </a:rPr>
              <a:t>inhalable 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dust, phenol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022011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476672"/>
            <a:ext cx="6242304" cy="4681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195736" y="5301208"/>
            <a:ext cx="4746936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Glass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fibre 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factory</a:t>
            </a:r>
            <a:r>
              <a:rPr lang="fi-FI" sz="1600" baseline="0" dirty="0" smtClean="0">
                <a:latin typeface="Verdana"/>
                <a:cs typeface="ＭＳ Ｐゴシック" pitchFamily="-111" charset="-128"/>
              </a:rPr>
              <a:t>-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 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ammonia, formaldehyde, </a:t>
            </a:r>
            <a:endParaRPr lang="et-EE" sz="1600" dirty="0" smtClean="0">
              <a:latin typeface="Verdana"/>
              <a:cs typeface="ＭＳ Ｐゴシック" pitchFamily="-111" charset="-128"/>
            </a:endParaRPr>
          </a:p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fi-FI" sz="1600" dirty="0" smtClean="0">
                <a:latin typeface="Verdana"/>
                <a:cs typeface="ＭＳ Ｐゴシック" pitchFamily="-111" charset="-128"/>
              </a:rPr>
              <a:t>inhalable 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dust, phenol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0420110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620688"/>
            <a:ext cx="6242304" cy="4681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195736" y="5517232"/>
            <a:ext cx="3843291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Biowaste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as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raw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material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using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plant</a:t>
            </a:r>
            <a:endParaRPr kumimoji="0" lang="fi-FI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fi-FI" sz="1600" baseline="0" dirty="0" smtClean="0">
                <a:latin typeface="Verdana"/>
                <a:cs typeface="ＭＳ Ｐゴシック" pitchFamily="-111" charset="-128"/>
              </a:rPr>
              <a:t>-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microbes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endotoxins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dust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noise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0420110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548680"/>
            <a:ext cx="6242304" cy="4681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195736" y="5517232"/>
            <a:ext cx="3843291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Biowaste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as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raw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material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using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plant</a:t>
            </a:r>
            <a:endParaRPr kumimoji="0" lang="fi-FI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fi-FI" sz="1600" baseline="0" dirty="0" smtClean="0">
                <a:latin typeface="Verdana"/>
                <a:cs typeface="ＭＳ Ｐゴシック" pitchFamily="-111" charset="-128"/>
              </a:rPr>
              <a:t>-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microbes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endotoxins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dust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noise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0320110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404664"/>
            <a:ext cx="6242304" cy="468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195736" y="5301208"/>
            <a:ext cx="3843291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Biowaste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as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raw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material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using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plant</a:t>
            </a:r>
            <a:endParaRPr kumimoji="0" lang="fi-FI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fi-FI" sz="1600" baseline="0" dirty="0" smtClean="0">
                <a:latin typeface="Verdana"/>
                <a:cs typeface="ＭＳ Ｐゴシック" pitchFamily="-111" charset="-128"/>
              </a:rPr>
              <a:t>-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microbes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endotoxins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dust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noise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0220110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3648" y="692696"/>
            <a:ext cx="6242304" cy="4681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195736" y="5517232"/>
            <a:ext cx="30473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Paint 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factory</a:t>
            </a:r>
            <a:r>
              <a:rPr lang="fi-FI" sz="1600" baseline="0" dirty="0" smtClean="0">
                <a:latin typeface="Verdana"/>
                <a:cs typeface="ＭＳ Ｐゴシック" pitchFamily="-111" charset="-128"/>
              </a:rPr>
              <a:t>-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 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dust, ammonia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0520110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548680"/>
            <a:ext cx="6242304" cy="468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475656" y="5301208"/>
            <a:ext cx="65217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Heat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and power plant, wood 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chips</a:t>
            </a:r>
            <a:r>
              <a:rPr lang="fi-FI" sz="1600" baseline="0" dirty="0" smtClean="0">
                <a:latin typeface="Verdana"/>
                <a:cs typeface="ＭＳ Ｐゴシック" pitchFamily="-111" charset="-128"/>
              </a:rPr>
              <a:t>-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 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dust, microbes, endotoxins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0520110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1355642" y="1028734"/>
            <a:ext cx="5568619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6876256" y="2636912"/>
            <a:ext cx="2016224" cy="13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Heat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kumimoji="0" lang="fi-FI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power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plant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, </a:t>
            </a:r>
            <a:r>
              <a:rPr kumimoji="0" lang="fi-FI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wood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chips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fi-FI" sz="1600" baseline="0" dirty="0" smtClean="0">
                <a:latin typeface="Verdana"/>
                <a:cs typeface="ＭＳ Ｐゴシック" pitchFamily="-111" charset="-128"/>
              </a:rPr>
              <a:t>-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dust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microbes</a:t>
            </a:r>
            <a:r>
              <a:rPr lang="fi-FI" sz="1600" dirty="0" smtClean="0">
                <a:latin typeface="Verdana"/>
                <a:cs typeface="ＭＳ Ｐゴシック" pitchFamily="-111" charset="-128"/>
              </a:rPr>
              <a:t>, </a:t>
            </a:r>
            <a:r>
              <a:rPr lang="fi-FI" sz="1600" dirty="0" err="1" smtClean="0">
                <a:latin typeface="Verdana"/>
                <a:cs typeface="ＭＳ Ｐゴシック" pitchFamily="-111" charset="-128"/>
              </a:rPr>
              <a:t>endotoxins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isäilma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Indoor</a:t>
            </a:r>
            <a:r>
              <a:rPr lang="fi-FI" dirty="0" smtClean="0"/>
              <a:t> air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0" y="0"/>
            <a:ext cx="9140825" cy="28686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0" rIns="0" bIns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Image size: 7,94 cm x 25,4 cm</a:t>
            </a:r>
          </a:p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7538" y="3822700"/>
            <a:ext cx="7913687" cy="1752600"/>
          </a:xfrm>
        </p:spPr>
        <p:txBody>
          <a:bodyPr/>
          <a:lstStyle/>
          <a:p>
            <a:pPr>
              <a:buNone/>
            </a:pPr>
            <a:r>
              <a:rPr lang="en-GB" dirty="0"/>
              <a:t>R</a:t>
            </a:r>
            <a:r>
              <a:rPr lang="en-GB" dirty="0" smtClean="0"/>
              <a:t>AMBOLL</a:t>
            </a:r>
            <a:endParaRPr lang="en-GB" dirty="0"/>
          </a:p>
        </p:txBody>
      </p:sp>
      <p:pic>
        <p:nvPicPr>
          <p:cNvPr id="187396" name="Picture 4" descr="998308_999393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2868613"/>
          </a:xfrm>
          <a:prstGeom prst="rect">
            <a:avLst/>
          </a:prstGeom>
          <a:noFill/>
        </p:spPr>
      </p:pic>
      <p:sp>
        <p:nvSpPr>
          <p:cNvPr id="187397" name="Rectangle 3"/>
          <p:cNvSpPr>
            <a:spLocks/>
          </p:cNvSpPr>
          <p:nvPr/>
        </p:nvSpPr>
        <p:spPr bwMode="auto">
          <a:xfrm>
            <a:off x="617538" y="3340100"/>
            <a:ext cx="791368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da-DK" sz="3200" b="1" dirty="0">
                <a:solidFill>
                  <a:schemeClr val="bg2"/>
                </a:solidFill>
              </a:rPr>
              <a:t>COMPANY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oundRect">
            <a:avLst>
              <a:gd name="adj" fmla="val 4907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36000" tIns="0" rIns="0" bIns="0" anchor="ctr"/>
          <a:lstStyle/>
          <a:p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4649788" y="1644650"/>
            <a:ext cx="388143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b="1" dirty="0" smtClean="0">
                <a:solidFill>
                  <a:schemeClr val="bg1"/>
                </a:solidFill>
                <a:cs typeface="ＭＳ Ｐゴシック" pitchFamily="-111" charset="-128"/>
              </a:rPr>
              <a:t>GOOD INDOOR ENVIRONMENT</a:t>
            </a: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1200" b="1" dirty="0" smtClean="0">
                <a:cs typeface="ＭＳ Ｐゴシック" pitchFamily="-111" charset="-128"/>
              </a:rPr>
              <a:t>Indoor Air Quality (IAQ) and  general cleanliness ok</a:t>
            </a: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1200" b="1" dirty="0" smtClean="0">
                <a:cs typeface="ＭＳ Ｐゴシック" pitchFamily="-111" charset="-128"/>
              </a:rPr>
              <a:t>Users of facilities are satisfied</a:t>
            </a:r>
          </a:p>
          <a:p>
            <a:pPr marR="0" lvl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lang="en-GB" sz="1200" b="1" dirty="0" smtClean="0">
                <a:cs typeface="ＭＳ Ｐゴシック" pitchFamily="-111" charset="-128"/>
              </a:rPr>
              <a:t>Appropriate procedures in problem situations</a:t>
            </a:r>
            <a:endParaRPr kumimoji="0" lang="en-GB" sz="12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Indoor air investigations</a:t>
            </a:r>
            <a:endParaRPr lang="da-DK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816424" cy="4968552"/>
          </a:xfrm>
        </p:spPr>
        <p:txBody>
          <a:bodyPr/>
          <a:lstStyle/>
          <a:p>
            <a:r>
              <a:rPr lang="da-DK" dirty="0" smtClean="0"/>
              <a:t>Multi-professional expertise</a:t>
            </a:r>
          </a:p>
          <a:p>
            <a:pPr lvl="1"/>
            <a:r>
              <a:rPr lang="da-DK" dirty="0" smtClean="0"/>
              <a:t>Microbes, VOCs and other chemical compounds, particles, mineral fibres</a:t>
            </a:r>
          </a:p>
          <a:p>
            <a:pPr lvl="1"/>
            <a:r>
              <a:rPr lang="da-DK" dirty="0" smtClean="0"/>
              <a:t>Ventilation, physical factors</a:t>
            </a:r>
          </a:p>
          <a:p>
            <a:pPr lvl="1"/>
            <a:r>
              <a:rPr lang="da-DK" dirty="0" smtClean="0"/>
              <a:t>Construction technology</a:t>
            </a:r>
          </a:p>
          <a:p>
            <a:pPr lvl="2"/>
            <a:r>
              <a:rPr lang="da-DK" dirty="0" smtClean="0"/>
              <a:t>Moisture content investigations, repairing of moisture damage</a:t>
            </a:r>
          </a:p>
          <a:p>
            <a:pPr lvl="2"/>
            <a:r>
              <a:rPr lang="da-DK" dirty="0" smtClean="0"/>
              <a:t>Risk structures</a:t>
            </a:r>
          </a:p>
          <a:p>
            <a:pPr lvl="2"/>
            <a:r>
              <a:rPr lang="da-DK" dirty="0" smtClean="0"/>
              <a:t>Sealing of constructions</a:t>
            </a:r>
          </a:p>
          <a:p>
            <a:pPr lvl="2"/>
            <a:r>
              <a:rPr lang="da-DK" dirty="0" smtClean="0"/>
              <a:t>Selection of materials</a:t>
            </a:r>
          </a:p>
          <a:p>
            <a:pPr lvl="1"/>
            <a:r>
              <a:rPr lang="da-DK" dirty="0" smtClean="0"/>
              <a:t>Health care</a:t>
            </a:r>
          </a:p>
          <a:p>
            <a:pPr lvl="1"/>
            <a:endParaRPr lang="da-DK" dirty="0" smtClean="0"/>
          </a:p>
        </p:txBody>
      </p:sp>
      <p:pic>
        <p:nvPicPr>
          <p:cNvPr id="66570" name="Picture 10" descr="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00" y="0"/>
            <a:ext cx="4578350" cy="3430588"/>
          </a:xfrm>
          <a:prstGeom prst="rect">
            <a:avLst/>
          </a:prstGeom>
          <a:noFill/>
        </p:spPr>
      </p:pic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Lime green fact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Indoor</a:t>
            </a:r>
            <a:r>
              <a:rPr lang="fi-FI" dirty="0" smtClean="0"/>
              <a:t> air </a:t>
            </a:r>
            <a:r>
              <a:rPr lang="fi-FI" dirty="0" err="1" smtClean="0"/>
              <a:t>problems</a:t>
            </a:r>
            <a:r>
              <a:rPr lang="fi-FI" dirty="0" smtClean="0"/>
              <a:t> vs. </a:t>
            </a:r>
            <a:r>
              <a:rPr lang="fi-FI" dirty="0" err="1" smtClean="0"/>
              <a:t>symptoms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Moisture</a:t>
            </a:r>
            <a:r>
              <a:rPr lang="fi-FI" dirty="0" smtClean="0"/>
              <a:t> </a:t>
            </a:r>
            <a:r>
              <a:rPr lang="fi-FI" dirty="0" err="1" smtClean="0"/>
              <a:t>damage</a:t>
            </a:r>
            <a:r>
              <a:rPr lang="fi-FI" dirty="0" smtClean="0"/>
              <a:t> and </a:t>
            </a:r>
            <a:r>
              <a:rPr lang="fi-FI" dirty="0" err="1" smtClean="0"/>
              <a:t>mold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strongly</a:t>
            </a:r>
            <a:r>
              <a:rPr lang="fi-FI" dirty="0" smtClean="0"/>
              <a:t> </a:t>
            </a:r>
            <a:r>
              <a:rPr lang="fi-FI" dirty="0" err="1" smtClean="0"/>
              <a:t>associated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adverse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endParaRPr lang="fi-FI" dirty="0" smtClean="0"/>
          </a:p>
          <a:p>
            <a:pPr lvl="1"/>
            <a:r>
              <a:rPr lang="fi-FI" dirty="0" err="1" smtClean="0"/>
              <a:t>Asthma</a:t>
            </a:r>
            <a:r>
              <a:rPr lang="fi-FI" dirty="0" smtClean="0"/>
              <a:t>, </a:t>
            </a:r>
            <a:r>
              <a:rPr lang="fi-FI" dirty="0" err="1" smtClean="0"/>
              <a:t>allergy</a:t>
            </a:r>
            <a:r>
              <a:rPr lang="fi-FI" dirty="0" smtClean="0"/>
              <a:t>, </a:t>
            </a:r>
            <a:r>
              <a:rPr lang="fi-FI" dirty="0" err="1" smtClean="0"/>
              <a:t>sick</a:t>
            </a:r>
            <a:r>
              <a:rPr lang="fi-FI" dirty="0" smtClean="0"/>
              <a:t> </a:t>
            </a:r>
            <a:r>
              <a:rPr lang="fi-FI" dirty="0" err="1" smtClean="0"/>
              <a:t>building</a:t>
            </a:r>
            <a:r>
              <a:rPr lang="fi-FI" dirty="0" smtClean="0"/>
              <a:t> </a:t>
            </a:r>
            <a:r>
              <a:rPr lang="fi-FI" dirty="0" err="1" smtClean="0"/>
              <a:t>syndrome</a:t>
            </a:r>
            <a:r>
              <a:rPr lang="fi-FI" dirty="0" smtClean="0"/>
              <a:t> (SBS), </a:t>
            </a:r>
            <a:r>
              <a:rPr lang="fi-FI" dirty="0" err="1" smtClean="0"/>
              <a:t>respiratory</a:t>
            </a:r>
            <a:r>
              <a:rPr lang="fi-FI" dirty="0" smtClean="0"/>
              <a:t> </a:t>
            </a:r>
            <a:r>
              <a:rPr lang="fi-FI" dirty="0" err="1" smtClean="0"/>
              <a:t>infections</a:t>
            </a:r>
            <a:r>
              <a:rPr lang="fi-FI" dirty="0" smtClean="0"/>
              <a:t>, </a:t>
            </a:r>
            <a:r>
              <a:rPr lang="fi-FI" dirty="0" err="1" smtClean="0"/>
              <a:t>irritation</a:t>
            </a:r>
            <a:r>
              <a:rPr lang="fi-FI" dirty="0" smtClean="0"/>
              <a:t> in </a:t>
            </a:r>
            <a:r>
              <a:rPr lang="fi-FI" dirty="0" err="1" smtClean="0"/>
              <a:t>respiratory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, </a:t>
            </a:r>
            <a:r>
              <a:rPr lang="fi-FI" dirty="0" err="1" smtClean="0"/>
              <a:t>eyes</a:t>
            </a:r>
            <a:r>
              <a:rPr lang="fi-FI" dirty="0" smtClean="0"/>
              <a:t> and </a:t>
            </a:r>
            <a:r>
              <a:rPr lang="fi-FI" dirty="0" err="1" smtClean="0"/>
              <a:t>skin</a:t>
            </a:r>
            <a:r>
              <a:rPr lang="fi-FI" dirty="0" smtClean="0"/>
              <a:t>, </a:t>
            </a:r>
            <a:r>
              <a:rPr lang="fi-FI" dirty="0" err="1" smtClean="0"/>
              <a:t>non-specific</a:t>
            </a:r>
            <a:r>
              <a:rPr lang="fi-FI" dirty="0" smtClean="0"/>
              <a:t> </a:t>
            </a:r>
            <a:r>
              <a:rPr lang="fi-FI" dirty="0" err="1" smtClean="0"/>
              <a:t>symptoms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fatigue</a:t>
            </a:r>
            <a:r>
              <a:rPr lang="fi-FI" dirty="0" smtClean="0"/>
              <a:t>, </a:t>
            </a:r>
            <a:r>
              <a:rPr lang="fi-FI" dirty="0" err="1" smtClean="0"/>
              <a:t>headache</a:t>
            </a:r>
            <a:endParaRPr lang="fi-FI" dirty="0" smtClean="0"/>
          </a:p>
          <a:p>
            <a:r>
              <a:rPr lang="fi-FI" dirty="0" err="1" smtClean="0"/>
              <a:t>Symptoms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reasons</a:t>
            </a:r>
            <a:r>
              <a:rPr lang="fi-FI" dirty="0" smtClean="0"/>
              <a:t>, </a:t>
            </a:r>
            <a:r>
              <a:rPr lang="fi-FI" dirty="0" err="1" smtClean="0"/>
              <a:t>such</a:t>
            </a:r>
            <a:r>
              <a:rPr lang="fi-FI" dirty="0" smtClean="0"/>
              <a:t> as </a:t>
            </a:r>
            <a:r>
              <a:rPr lang="fi-FI" dirty="0" err="1" smtClean="0"/>
              <a:t>poor</a:t>
            </a:r>
            <a:r>
              <a:rPr lang="fi-FI" dirty="0" smtClean="0"/>
              <a:t> </a:t>
            </a:r>
            <a:r>
              <a:rPr lang="fi-FI" dirty="0" err="1" smtClean="0"/>
              <a:t>ventilation</a:t>
            </a:r>
            <a:r>
              <a:rPr lang="fi-FI" dirty="0" smtClean="0"/>
              <a:t> and </a:t>
            </a:r>
            <a:r>
              <a:rPr lang="fi-FI" dirty="0" err="1" smtClean="0"/>
              <a:t>chemical</a:t>
            </a:r>
            <a:r>
              <a:rPr lang="fi-FI" dirty="0" smtClean="0"/>
              <a:t> </a:t>
            </a:r>
            <a:r>
              <a:rPr lang="fi-FI" dirty="0" err="1" smtClean="0"/>
              <a:t>compounds</a:t>
            </a:r>
            <a:endParaRPr lang="fi-FI" dirty="0" smtClean="0"/>
          </a:p>
          <a:p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differences</a:t>
            </a:r>
            <a:endParaRPr lang="fi-FI" dirty="0" smtClean="0"/>
          </a:p>
          <a:p>
            <a:pPr>
              <a:spcAft>
                <a:spcPts val="600"/>
              </a:spcAft>
              <a:buFont typeface="Wingdings"/>
              <a:buChar char="à"/>
            </a:pPr>
            <a:r>
              <a:rPr lang="fi-FI" dirty="0" smtClean="0">
                <a:sym typeface="Wingdings" pitchFamily="2" charset="2"/>
              </a:rPr>
              <a:t>SOLVING IS </a:t>
            </a:r>
          </a:p>
          <a:p>
            <a:pPr>
              <a:buNone/>
            </a:pPr>
            <a:r>
              <a:rPr lang="fi-FI" dirty="0" smtClean="0">
                <a:sym typeface="Wingdings" pitchFamily="2" charset="2"/>
              </a:rPr>
              <a:t>   CHALLENGING!</a:t>
            </a:r>
            <a:endParaRPr lang="fi-FI" dirty="0"/>
          </a:p>
        </p:txBody>
      </p:sp>
      <p:pic>
        <p:nvPicPr>
          <p:cNvPr id="8" name="Picture 7" descr="headach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6056" y="3717032"/>
            <a:ext cx="3680570" cy="251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5085184"/>
            <a:ext cx="4010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Generality</a:t>
            </a:r>
            <a:r>
              <a:rPr lang="fi-FI" dirty="0" smtClean="0"/>
              <a:t> of </a:t>
            </a:r>
            <a:r>
              <a:rPr lang="fi-FI" dirty="0" err="1" smtClean="0"/>
              <a:t>moisture</a:t>
            </a:r>
            <a:r>
              <a:rPr lang="fi-FI" dirty="0" smtClean="0"/>
              <a:t> </a:t>
            </a:r>
            <a:r>
              <a:rPr lang="fi-FI" dirty="0" err="1" smtClean="0"/>
              <a:t>damage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13687" cy="4062413"/>
          </a:xfrm>
        </p:spPr>
        <p:txBody>
          <a:bodyPr/>
          <a:lstStyle/>
          <a:p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the </a:t>
            </a:r>
            <a:r>
              <a:rPr lang="fi-FI" dirty="0" err="1" smtClean="0"/>
              <a:t>world</a:t>
            </a:r>
            <a:endParaRPr lang="fi-FI" dirty="0" smtClean="0"/>
          </a:p>
          <a:p>
            <a:r>
              <a:rPr lang="fi-FI" dirty="0" smtClean="0"/>
              <a:t>In Finland </a:t>
            </a:r>
          </a:p>
          <a:p>
            <a:pPr lvl="1"/>
            <a:r>
              <a:rPr lang="fi-FI" dirty="0" err="1" smtClean="0"/>
              <a:t>Signs</a:t>
            </a:r>
            <a:r>
              <a:rPr lang="fi-FI" dirty="0" smtClean="0"/>
              <a:t> of </a:t>
            </a:r>
            <a:r>
              <a:rPr lang="fi-FI" dirty="0" err="1" smtClean="0"/>
              <a:t>moisture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 70 % of </a:t>
            </a:r>
            <a:r>
              <a:rPr lang="fi-FI" dirty="0" err="1" smtClean="0"/>
              <a:t>day</a:t>
            </a:r>
            <a:r>
              <a:rPr lang="fi-FI" dirty="0" smtClean="0"/>
              <a:t> </a:t>
            </a:r>
            <a:r>
              <a:rPr lang="fi-FI" dirty="0" err="1" smtClean="0"/>
              <a:t>care</a:t>
            </a:r>
            <a:r>
              <a:rPr lang="fi-FI" dirty="0" smtClean="0"/>
              <a:t> </a:t>
            </a:r>
            <a:r>
              <a:rPr lang="fi-FI" dirty="0" err="1" smtClean="0"/>
              <a:t>centers</a:t>
            </a:r>
            <a:r>
              <a:rPr lang="fi-FI" dirty="0" smtClean="0"/>
              <a:t>, 55 % of </a:t>
            </a:r>
            <a:r>
              <a:rPr lang="fi-FI" dirty="0" err="1" smtClean="0"/>
              <a:t>homes</a:t>
            </a:r>
            <a:r>
              <a:rPr lang="fi-FI" dirty="0" smtClean="0"/>
              <a:t>, 53 % of </a:t>
            </a:r>
            <a:r>
              <a:rPr lang="fi-FI" dirty="0" err="1" smtClean="0"/>
              <a:t>schools</a:t>
            </a:r>
            <a:endParaRPr lang="fi-FI" dirty="0" smtClean="0"/>
          </a:p>
          <a:p>
            <a:pPr lvl="1"/>
            <a:r>
              <a:rPr lang="fi-FI" dirty="0" smtClean="0"/>
              <a:t>600 000 – 800 000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exposed</a:t>
            </a:r>
            <a:r>
              <a:rPr lang="fi-FI" dirty="0" smtClean="0"/>
              <a:t> to </a:t>
            </a:r>
            <a:r>
              <a:rPr lang="fi-FI" dirty="0" err="1" smtClean="0"/>
              <a:t>mold</a:t>
            </a:r>
            <a:endParaRPr lang="fi-FI" dirty="0" smtClean="0"/>
          </a:p>
          <a:p>
            <a:pPr lvl="1"/>
            <a:r>
              <a:rPr lang="fi-FI" dirty="0" err="1" smtClean="0"/>
              <a:t>Costs</a:t>
            </a:r>
            <a:r>
              <a:rPr lang="fi-FI" dirty="0" smtClean="0"/>
              <a:t> of </a:t>
            </a:r>
            <a:r>
              <a:rPr lang="fi-FI" dirty="0" err="1" smtClean="0"/>
              <a:t>mold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 to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care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 </a:t>
            </a:r>
            <a:r>
              <a:rPr lang="fi-FI" dirty="0" err="1" smtClean="0"/>
              <a:t>app</a:t>
            </a:r>
            <a:r>
              <a:rPr lang="fi-FI" dirty="0" smtClean="0"/>
              <a:t>. 200 </a:t>
            </a:r>
            <a:r>
              <a:rPr lang="fi-FI" dirty="0" err="1" smtClean="0"/>
              <a:t>million</a:t>
            </a:r>
            <a:r>
              <a:rPr lang="fi-FI" dirty="0" smtClean="0"/>
              <a:t> € per </a:t>
            </a:r>
            <a:r>
              <a:rPr lang="fi-FI" dirty="0" err="1" smtClean="0"/>
              <a:t>year</a:t>
            </a:r>
            <a:endParaRPr lang="fi-FI" dirty="0" smtClean="0"/>
          </a:p>
          <a:p>
            <a:pPr lvl="1"/>
            <a:r>
              <a:rPr lang="fi-FI" dirty="0" err="1" smtClean="0"/>
              <a:t>Costs</a:t>
            </a:r>
            <a:r>
              <a:rPr lang="fi-FI" dirty="0" smtClean="0"/>
              <a:t> of </a:t>
            </a:r>
            <a:r>
              <a:rPr lang="fi-FI" dirty="0" err="1" smtClean="0"/>
              <a:t>insufficient</a:t>
            </a:r>
            <a:r>
              <a:rPr lang="fi-FI" dirty="0" smtClean="0"/>
              <a:t> IAQ </a:t>
            </a:r>
            <a:r>
              <a:rPr lang="fi-FI" dirty="0" err="1" smtClean="0"/>
              <a:t>app</a:t>
            </a:r>
            <a:r>
              <a:rPr lang="fi-FI" dirty="0" smtClean="0"/>
              <a:t>. 3 </a:t>
            </a:r>
            <a:r>
              <a:rPr lang="fi-FI" dirty="0" err="1" smtClean="0"/>
              <a:t>billion</a:t>
            </a:r>
            <a:r>
              <a:rPr lang="fi-FI" dirty="0" smtClean="0"/>
              <a:t> € per </a:t>
            </a:r>
            <a:r>
              <a:rPr lang="fi-FI" dirty="0" err="1" smtClean="0"/>
              <a:t>year</a:t>
            </a:r>
            <a:r>
              <a:rPr lang="fi-FI" dirty="0" smtClean="0"/>
              <a:t> ~ </a:t>
            </a:r>
            <a:r>
              <a:rPr lang="fi-FI" dirty="0" err="1" smtClean="0"/>
              <a:t>heating</a:t>
            </a:r>
            <a:r>
              <a:rPr lang="fi-FI" dirty="0" smtClean="0"/>
              <a:t> </a:t>
            </a:r>
            <a:r>
              <a:rPr lang="fi-FI" dirty="0" err="1" smtClean="0"/>
              <a:t>costs</a:t>
            </a:r>
            <a:r>
              <a:rPr lang="fi-FI" dirty="0" smtClean="0"/>
              <a:t> of the </a:t>
            </a:r>
            <a:r>
              <a:rPr lang="fi-FI" dirty="0" err="1" smtClean="0"/>
              <a:t>whole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building</a:t>
            </a:r>
            <a:r>
              <a:rPr lang="fi-FI" dirty="0" smtClean="0"/>
              <a:t> </a:t>
            </a:r>
            <a:r>
              <a:rPr lang="fi-FI" dirty="0" err="1" smtClean="0"/>
              <a:t>stock</a:t>
            </a:r>
            <a:r>
              <a:rPr lang="fi-FI" dirty="0" smtClean="0"/>
              <a:t> per </a:t>
            </a:r>
            <a:r>
              <a:rPr lang="fi-FI" dirty="0" err="1" smtClean="0"/>
              <a:t>year</a:t>
            </a:r>
            <a:endParaRPr lang="fi-FI" dirty="0" smtClean="0"/>
          </a:p>
          <a:p>
            <a:pPr>
              <a:buNone/>
            </a:pPr>
            <a:r>
              <a:rPr lang="fi-FI" dirty="0" smtClean="0">
                <a:sym typeface="Wingdings" pitchFamily="2" charset="2"/>
              </a:rPr>
              <a:t> </a:t>
            </a:r>
            <a:r>
              <a:rPr lang="fi-FI" dirty="0" err="1" smtClean="0">
                <a:sym typeface="Wingdings" pitchFamily="2" charset="2"/>
              </a:rPr>
              <a:t>Government</a:t>
            </a:r>
            <a:r>
              <a:rPr lang="fi-FI" dirty="0" smtClean="0">
                <a:sym typeface="Wingdings" pitchFamily="2" charset="2"/>
              </a:rPr>
              <a:t>: </a:t>
            </a:r>
            <a:r>
              <a:rPr lang="fi-FI" dirty="0" err="1" smtClean="0">
                <a:sym typeface="Wingdings" pitchFamily="2" charset="2"/>
              </a:rPr>
              <a:t>programme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called</a:t>
            </a:r>
            <a:r>
              <a:rPr lang="fi-FI" dirty="0" smtClean="0">
                <a:sym typeface="Wingdings" pitchFamily="2" charset="2"/>
              </a:rPr>
              <a:t> ”</a:t>
            </a:r>
            <a:r>
              <a:rPr lang="fi-FI" dirty="0" err="1" smtClean="0">
                <a:sym typeface="Wingdings" pitchFamily="2" charset="2"/>
              </a:rPr>
              <a:t>Work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party</a:t>
            </a:r>
            <a:r>
              <a:rPr lang="fi-FI" dirty="0" smtClean="0">
                <a:sym typeface="Wingdings" pitchFamily="2" charset="2"/>
              </a:rPr>
              <a:t> for </a:t>
            </a:r>
            <a:r>
              <a:rPr lang="fi-FI" dirty="0" err="1" smtClean="0">
                <a:sym typeface="Wingdings" pitchFamily="2" charset="2"/>
              </a:rPr>
              <a:t>moisture</a:t>
            </a:r>
            <a:r>
              <a:rPr lang="fi-FI" dirty="0" smtClean="0">
                <a:sym typeface="Wingdings" pitchFamily="2" charset="2"/>
              </a:rPr>
              <a:t> and </a:t>
            </a:r>
            <a:r>
              <a:rPr lang="fi-FI" dirty="0" err="1" smtClean="0">
                <a:sym typeface="Wingdings" pitchFamily="2" charset="2"/>
              </a:rPr>
              <a:t>mold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problems</a:t>
            </a:r>
            <a:r>
              <a:rPr lang="fi-FI" dirty="0" smtClean="0">
                <a:sym typeface="Wingdings" pitchFamily="2" charset="2"/>
              </a:rPr>
              <a:t>” for </a:t>
            </a:r>
            <a:r>
              <a:rPr lang="fi-FI" dirty="0" err="1" smtClean="0">
                <a:sym typeface="Wingdings" pitchFamily="2" charset="2"/>
              </a:rPr>
              <a:t>years</a:t>
            </a:r>
            <a:r>
              <a:rPr lang="fi-FI" dirty="0" smtClean="0">
                <a:sym typeface="Wingdings" pitchFamily="2" charset="2"/>
              </a:rPr>
              <a:t> 2010-2014  </a:t>
            </a:r>
            <a:endParaRPr lang="fi-FI" dirty="0" smtClean="0"/>
          </a:p>
          <a:p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Guideline</a:t>
            </a:r>
            <a:r>
              <a:rPr lang="fi-FI" dirty="0" smtClean="0"/>
              <a:t> </a:t>
            </a:r>
            <a:r>
              <a:rPr lang="fi-FI" dirty="0" err="1" smtClean="0"/>
              <a:t>values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3"/>
            <a:ext cx="7913687" cy="2664296"/>
          </a:xfrm>
        </p:spPr>
        <p:txBody>
          <a:bodyPr/>
          <a:lstStyle/>
          <a:p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r>
              <a:rPr lang="fi-FI" dirty="0" smtClean="0"/>
              <a:t>!</a:t>
            </a:r>
          </a:p>
          <a:p>
            <a:r>
              <a:rPr lang="fi-FI" dirty="0" err="1" smtClean="0"/>
              <a:t>Guidelines</a:t>
            </a:r>
            <a:r>
              <a:rPr lang="fi-FI" dirty="0" smtClean="0"/>
              <a:t> for </a:t>
            </a:r>
          </a:p>
          <a:p>
            <a:pPr lvl="1"/>
            <a:r>
              <a:rPr lang="fi-FI" dirty="0" err="1" smtClean="0"/>
              <a:t>housing</a:t>
            </a:r>
            <a:r>
              <a:rPr lang="fi-FI" dirty="0" smtClean="0"/>
              <a:t> (</a:t>
            </a:r>
            <a:r>
              <a:rPr lang="en-US" dirty="0" smtClean="0"/>
              <a:t>Ministry of Social Affairs and Health)</a:t>
            </a:r>
          </a:p>
          <a:p>
            <a:pPr lvl="1"/>
            <a:r>
              <a:rPr lang="fi-FI" dirty="0" err="1" smtClean="0"/>
              <a:t>schools</a:t>
            </a:r>
            <a:r>
              <a:rPr lang="fi-FI" dirty="0" smtClean="0"/>
              <a:t> (National Public Health Institute) </a:t>
            </a:r>
          </a:p>
          <a:p>
            <a:pPr lvl="1"/>
            <a:r>
              <a:rPr lang="fi-FI" dirty="0" err="1" smtClean="0"/>
              <a:t>offices</a:t>
            </a:r>
            <a:r>
              <a:rPr lang="fi-FI" dirty="0" smtClean="0"/>
              <a:t> (</a:t>
            </a:r>
            <a:r>
              <a:rPr lang="fi-FI" dirty="0" err="1" smtClean="0"/>
              <a:t>Finnish</a:t>
            </a:r>
            <a:r>
              <a:rPr lang="fi-FI" dirty="0" smtClean="0"/>
              <a:t> Institute of </a:t>
            </a:r>
            <a:r>
              <a:rPr lang="fi-FI" dirty="0" err="1" smtClean="0"/>
              <a:t>Occupational</a:t>
            </a:r>
            <a:r>
              <a:rPr lang="fi-FI" dirty="0" smtClean="0"/>
              <a:t> Health)</a:t>
            </a:r>
            <a:endParaRPr lang="fi-FI" dirty="0"/>
          </a:p>
        </p:txBody>
      </p:sp>
      <p:pic>
        <p:nvPicPr>
          <p:cNvPr id="5" name="Picture 4" descr="homemaljoj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768" y="3284984"/>
            <a:ext cx="4176464" cy="2782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Ramboll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in </a:t>
            </a:r>
            <a:r>
              <a:rPr lang="fi-FI" dirty="0" err="1" smtClean="0"/>
              <a:t>iAQ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142984"/>
            <a:ext cx="7913687" cy="4062413"/>
          </a:xfrm>
        </p:spPr>
        <p:txBody>
          <a:bodyPr/>
          <a:lstStyle/>
          <a:p>
            <a:r>
              <a:rPr lang="fi-FI" dirty="0" err="1" smtClean="0"/>
              <a:t>All-inclusive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endParaRPr lang="fi-FI" dirty="0" smtClean="0"/>
          </a:p>
          <a:p>
            <a:r>
              <a:rPr lang="fi-FI" dirty="0" err="1" smtClean="0"/>
              <a:t>Solving</a:t>
            </a:r>
            <a:r>
              <a:rPr lang="fi-FI" dirty="0" smtClean="0"/>
              <a:t> </a:t>
            </a:r>
            <a:r>
              <a:rPr lang="fi-FI" dirty="0" err="1" smtClean="0"/>
              <a:t>indoor</a:t>
            </a:r>
            <a:r>
              <a:rPr lang="fi-FI" dirty="0" smtClean="0"/>
              <a:t> air </a:t>
            </a:r>
            <a:r>
              <a:rPr lang="fi-FI" dirty="0" err="1" smtClean="0"/>
              <a:t>problems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Measurements</a:t>
            </a:r>
            <a:r>
              <a:rPr lang="fi-FI" dirty="0" smtClean="0"/>
              <a:t> of </a:t>
            </a:r>
            <a:r>
              <a:rPr lang="fi-FI" dirty="0" err="1" smtClean="0"/>
              <a:t>impurities</a:t>
            </a:r>
            <a:r>
              <a:rPr lang="fi-FI" dirty="0" smtClean="0"/>
              <a:t>, </a:t>
            </a:r>
            <a:r>
              <a:rPr lang="fi-FI" dirty="0" err="1" smtClean="0"/>
              <a:t>technical</a:t>
            </a:r>
            <a:r>
              <a:rPr lang="fi-FI" dirty="0" smtClean="0"/>
              <a:t> </a:t>
            </a:r>
            <a:r>
              <a:rPr lang="fi-FI" dirty="0" err="1" smtClean="0"/>
              <a:t>investigations</a:t>
            </a:r>
            <a:r>
              <a:rPr lang="fi-FI" dirty="0" smtClean="0"/>
              <a:t> </a:t>
            </a:r>
            <a:r>
              <a:rPr lang="fi-FI" dirty="0" err="1" smtClean="0"/>
              <a:t>including</a:t>
            </a:r>
            <a:r>
              <a:rPr lang="fi-FI" dirty="0" smtClean="0"/>
              <a:t> </a:t>
            </a:r>
            <a:r>
              <a:rPr lang="fi-FI" dirty="0" err="1" smtClean="0"/>
              <a:t>moisture</a:t>
            </a:r>
            <a:r>
              <a:rPr lang="fi-FI" dirty="0" smtClean="0"/>
              <a:t> </a:t>
            </a:r>
            <a:r>
              <a:rPr lang="fi-FI" dirty="0" err="1" smtClean="0"/>
              <a:t>content</a:t>
            </a:r>
            <a:r>
              <a:rPr lang="fi-FI" dirty="0" smtClean="0"/>
              <a:t> </a:t>
            </a:r>
            <a:r>
              <a:rPr lang="fi-FI" dirty="0" err="1" smtClean="0"/>
              <a:t>measurements</a:t>
            </a:r>
            <a:r>
              <a:rPr lang="fi-FI" dirty="0" smtClean="0"/>
              <a:t> and </a:t>
            </a:r>
            <a:r>
              <a:rPr lang="fi-FI" dirty="0" err="1" smtClean="0"/>
              <a:t>survey</a:t>
            </a:r>
            <a:r>
              <a:rPr lang="fi-FI" dirty="0" smtClean="0"/>
              <a:t> of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structures</a:t>
            </a:r>
            <a:r>
              <a:rPr lang="fi-FI" dirty="0" smtClean="0"/>
              <a:t>, </a:t>
            </a:r>
            <a:r>
              <a:rPr lang="fi-FI" dirty="0" err="1" smtClean="0"/>
              <a:t>ventilation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Recommendations</a:t>
            </a:r>
            <a:r>
              <a:rPr lang="fi-FI" dirty="0" smtClean="0"/>
              <a:t> for </a:t>
            </a:r>
            <a:r>
              <a:rPr lang="fi-FI" dirty="0" err="1" smtClean="0"/>
              <a:t>repair</a:t>
            </a:r>
            <a:endParaRPr lang="fi-FI" dirty="0" smtClean="0"/>
          </a:p>
          <a:p>
            <a:r>
              <a:rPr lang="fi-FI" dirty="0" err="1" smtClean="0"/>
              <a:t>Planning</a:t>
            </a:r>
            <a:r>
              <a:rPr lang="fi-FI" dirty="0" smtClean="0"/>
              <a:t> of </a:t>
            </a:r>
            <a:r>
              <a:rPr lang="fi-FI" dirty="0" err="1" smtClean="0"/>
              <a:t>renovation</a:t>
            </a:r>
            <a:endParaRPr lang="fi-FI" dirty="0" smtClean="0"/>
          </a:p>
          <a:p>
            <a:r>
              <a:rPr lang="fi-FI" dirty="0" smtClean="0"/>
              <a:t>Supervision of </a:t>
            </a:r>
            <a:r>
              <a:rPr lang="fi-FI" dirty="0" err="1" smtClean="0"/>
              <a:t>renovation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endParaRPr lang="fi-FI" dirty="0" smtClean="0"/>
          </a:p>
          <a:p>
            <a:r>
              <a:rPr lang="fi-FI" dirty="0" err="1" smtClean="0"/>
              <a:t>Follow-up</a:t>
            </a:r>
            <a:endParaRPr lang="fi-FI" dirty="0" smtClean="0"/>
          </a:p>
          <a:p>
            <a:r>
              <a:rPr lang="fi-FI" dirty="0" smtClean="0"/>
              <a:t>Health </a:t>
            </a:r>
            <a:r>
              <a:rPr lang="fi-FI" dirty="0" err="1" smtClean="0"/>
              <a:t>questionnaires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/ </a:t>
            </a:r>
            <a:r>
              <a:rPr lang="fi-FI" dirty="0" err="1" smtClean="0"/>
              <a:t>after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Moisture damage and microbes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4464496" cy="4896544"/>
          </a:xfrm>
        </p:spPr>
        <p:txBody>
          <a:bodyPr/>
          <a:lstStyle/>
          <a:p>
            <a:pPr eaLnBrk="1" hangingPunct="1"/>
            <a:r>
              <a:rPr lang="fi-FI" sz="1600" dirty="0" err="1" smtClean="0"/>
              <a:t>Primary</a:t>
            </a:r>
            <a:r>
              <a:rPr lang="fi-FI" sz="1600" dirty="0" smtClean="0"/>
              <a:t> </a:t>
            </a:r>
            <a:r>
              <a:rPr lang="fi-FI" sz="1600" dirty="0" err="1" smtClean="0"/>
              <a:t>factor</a:t>
            </a:r>
            <a:r>
              <a:rPr lang="fi-FI" sz="1600" dirty="0" smtClean="0"/>
              <a:t> </a:t>
            </a:r>
            <a:r>
              <a:rPr lang="fi-FI" sz="1600" dirty="0" err="1" smtClean="0"/>
              <a:t>controlling</a:t>
            </a:r>
            <a:r>
              <a:rPr lang="fi-FI" sz="1600" dirty="0" smtClean="0"/>
              <a:t> </a:t>
            </a:r>
            <a:r>
              <a:rPr lang="fi-FI" sz="1600" dirty="0" err="1" smtClean="0"/>
              <a:t>microbial</a:t>
            </a:r>
            <a:r>
              <a:rPr lang="fi-FI" sz="1600" dirty="0" smtClean="0"/>
              <a:t> </a:t>
            </a:r>
            <a:r>
              <a:rPr lang="fi-FI" sz="1600" dirty="0" err="1" smtClean="0"/>
              <a:t>growth</a:t>
            </a:r>
            <a:r>
              <a:rPr lang="fi-FI" sz="1600" dirty="0" smtClean="0"/>
              <a:t> (</a:t>
            </a:r>
            <a:r>
              <a:rPr lang="fi-FI" sz="1600" dirty="0" err="1" smtClean="0"/>
              <a:t>fungi</a:t>
            </a:r>
            <a:r>
              <a:rPr lang="fi-FI" sz="1600" dirty="0" smtClean="0"/>
              <a:t>, </a:t>
            </a:r>
            <a:r>
              <a:rPr lang="fi-FI" sz="1600" dirty="0" err="1" smtClean="0"/>
              <a:t>bacteria</a:t>
            </a:r>
            <a:r>
              <a:rPr lang="fi-FI" sz="1600" dirty="0" smtClean="0"/>
              <a:t>, </a:t>
            </a:r>
            <a:r>
              <a:rPr lang="fi-FI" sz="1600" dirty="0" err="1" smtClean="0"/>
              <a:t>actinomycetes</a:t>
            </a:r>
            <a:r>
              <a:rPr lang="fi-FI" sz="1600" dirty="0" smtClean="0"/>
              <a:t>) is the </a:t>
            </a:r>
            <a:r>
              <a:rPr lang="fi-FI" sz="1600" dirty="0" err="1" smtClean="0"/>
              <a:t>availibility</a:t>
            </a:r>
            <a:r>
              <a:rPr lang="fi-FI" sz="1600" dirty="0" smtClean="0"/>
              <a:t> of </a:t>
            </a:r>
            <a:r>
              <a:rPr lang="fi-FI" sz="1600" dirty="0" err="1" smtClean="0"/>
              <a:t>water</a:t>
            </a:r>
            <a:r>
              <a:rPr lang="fi-FI" sz="1600" dirty="0" smtClean="0"/>
              <a:t> </a:t>
            </a:r>
          </a:p>
          <a:p>
            <a:pPr eaLnBrk="1" hangingPunct="1">
              <a:buFont typeface="Verdana" pitchFamily="34" charset="0"/>
              <a:buNone/>
            </a:pPr>
            <a:r>
              <a:rPr lang="fi-FI" sz="1600" b="1" dirty="0" err="1" smtClean="0"/>
              <a:t>Methods</a:t>
            </a:r>
            <a:r>
              <a:rPr lang="fi-FI" sz="1600" b="1" dirty="0" smtClean="0"/>
              <a:t> of </a:t>
            </a:r>
            <a:r>
              <a:rPr lang="fi-FI" sz="1600" b="1" dirty="0" err="1" smtClean="0"/>
              <a:t>investigation</a:t>
            </a:r>
            <a:endParaRPr lang="fi-FI" sz="16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fi-FI" sz="1600" dirty="0" err="1" smtClean="0"/>
              <a:t>Material</a:t>
            </a:r>
            <a:r>
              <a:rPr lang="fi-FI" sz="1600" dirty="0" smtClean="0"/>
              <a:t> and </a:t>
            </a:r>
            <a:r>
              <a:rPr lang="fi-FI" sz="1600" dirty="0" err="1" smtClean="0"/>
              <a:t>surface</a:t>
            </a:r>
            <a:r>
              <a:rPr lang="fi-FI" sz="1600" dirty="0" smtClean="0"/>
              <a:t> </a:t>
            </a:r>
            <a:r>
              <a:rPr lang="fi-FI" sz="1600" dirty="0" err="1" smtClean="0"/>
              <a:t>samples</a:t>
            </a:r>
            <a:endParaRPr lang="fi-FI" sz="1600" dirty="0" smtClean="0"/>
          </a:p>
          <a:p>
            <a:pPr lvl="1"/>
            <a:r>
              <a:rPr lang="fi-FI" sz="1400" dirty="0" err="1" smtClean="0"/>
              <a:t>Culturing</a:t>
            </a:r>
            <a:r>
              <a:rPr lang="fi-FI" sz="1400" dirty="0" smtClean="0"/>
              <a:t> </a:t>
            </a:r>
            <a:r>
              <a:rPr lang="fi-FI" sz="1400" dirty="0" err="1" smtClean="0"/>
              <a:t>straight</a:t>
            </a:r>
            <a:r>
              <a:rPr lang="fi-FI" sz="1400" dirty="0" smtClean="0"/>
              <a:t> to media</a:t>
            </a:r>
          </a:p>
          <a:p>
            <a:pPr lvl="1"/>
            <a:r>
              <a:rPr lang="fi-FI" sz="1400" dirty="0" err="1" smtClean="0"/>
              <a:t>Analysing</a:t>
            </a:r>
            <a:r>
              <a:rPr lang="fi-FI" sz="1400" dirty="0" smtClean="0"/>
              <a:t> </a:t>
            </a:r>
            <a:r>
              <a:rPr lang="fi-FI" sz="1400" dirty="0" err="1" smtClean="0"/>
              <a:t>by</a:t>
            </a:r>
            <a:r>
              <a:rPr lang="fi-FI" sz="1400" dirty="0" smtClean="0"/>
              <a:t> </a:t>
            </a:r>
            <a:r>
              <a:rPr lang="fi-FI" sz="1400" dirty="0" err="1" smtClean="0"/>
              <a:t>dilution</a:t>
            </a:r>
            <a:r>
              <a:rPr lang="fi-FI" sz="1400" dirty="0" smtClean="0"/>
              <a:t> </a:t>
            </a:r>
            <a:r>
              <a:rPr lang="fi-FI" sz="1400" dirty="0" err="1" smtClean="0"/>
              <a:t>method</a:t>
            </a:r>
            <a:r>
              <a:rPr lang="fi-FI" sz="1400" dirty="0" smtClean="0"/>
              <a:t>*</a:t>
            </a:r>
          </a:p>
          <a:p>
            <a:pPr eaLnBrk="1" hangingPunct="1"/>
            <a:r>
              <a:rPr lang="fi-FI" sz="1600" dirty="0" smtClean="0"/>
              <a:t>Air </a:t>
            </a:r>
            <a:r>
              <a:rPr lang="fi-FI" sz="1600" dirty="0" err="1" smtClean="0"/>
              <a:t>samples</a:t>
            </a:r>
            <a:endParaRPr lang="fi-FI" sz="1600" dirty="0" smtClean="0"/>
          </a:p>
          <a:p>
            <a:pPr lvl="1" eaLnBrk="1" hangingPunct="1"/>
            <a:r>
              <a:rPr lang="fi-FI" sz="1400" dirty="0" err="1" smtClean="0"/>
              <a:t>Andersen-impactor</a:t>
            </a:r>
            <a:r>
              <a:rPr lang="fi-FI" sz="1400" dirty="0" smtClean="0"/>
              <a:t> *</a:t>
            </a:r>
          </a:p>
          <a:p>
            <a:pPr lvl="1" eaLnBrk="1" hangingPunct="1">
              <a:buNone/>
            </a:pPr>
            <a:r>
              <a:rPr lang="fi-FI" sz="1400" dirty="0" smtClean="0">
                <a:sym typeface="Wingdings" pitchFamily="2" charset="2"/>
              </a:rPr>
              <a:t> Air </a:t>
            </a:r>
            <a:r>
              <a:rPr lang="fi-FI" sz="1400" dirty="0" err="1" smtClean="0">
                <a:sym typeface="Wingdings" pitchFamily="2" charset="2"/>
              </a:rPr>
              <a:t>samples</a:t>
            </a:r>
            <a:r>
              <a:rPr lang="fi-FI" sz="1400" dirty="0" smtClean="0">
                <a:sym typeface="Wingdings" pitchFamily="2" charset="2"/>
              </a:rPr>
              <a:t> </a:t>
            </a:r>
            <a:r>
              <a:rPr lang="fi-FI" sz="1400" dirty="0" err="1" smtClean="0">
                <a:sym typeface="Wingdings" pitchFamily="2" charset="2"/>
              </a:rPr>
              <a:t>are</a:t>
            </a:r>
            <a:r>
              <a:rPr lang="fi-FI" sz="1400" dirty="0" smtClean="0">
                <a:sym typeface="Wingdings" pitchFamily="2" charset="2"/>
              </a:rPr>
              <a:t> </a:t>
            </a:r>
            <a:r>
              <a:rPr lang="fi-FI" sz="1400" dirty="0" err="1" smtClean="0">
                <a:sym typeface="Wingdings" pitchFamily="2" charset="2"/>
              </a:rPr>
              <a:t>used</a:t>
            </a:r>
            <a:r>
              <a:rPr lang="fi-FI" sz="1400" dirty="0" smtClean="0">
                <a:sym typeface="Wingdings" pitchFamily="2" charset="2"/>
              </a:rPr>
              <a:t> </a:t>
            </a:r>
            <a:r>
              <a:rPr lang="fi-FI" sz="1400" dirty="0" err="1" smtClean="0">
                <a:sym typeface="Wingdings" pitchFamily="2" charset="2"/>
              </a:rPr>
              <a:t>when</a:t>
            </a:r>
            <a:r>
              <a:rPr lang="fi-FI" sz="1400" dirty="0" smtClean="0">
                <a:sym typeface="Wingdings" pitchFamily="2" charset="2"/>
              </a:rPr>
              <a:t> the </a:t>
            </a:r>
            <a:r>
              <a:rPr lang="fi-FI" sz="1400" dirty="0" err="1" smtClean="0">
                <a:sym typeface="Wingdings" pitchFamily="2" charset="2"/>
              </a:rPr>
              <a:t>damage</a:t>
            </a:r>
            <a:r>
              <a:rPr lang="fi-FI" sz="1400" dirty="0" smtClean="0">
                <a:sym typeface="Wingdings" pitchFamily="2" charset="2"/>
              </a:rPr>
              <a:t> is </a:t>
            </a:r>
            <a:r>
              <a:rPr lang="fi-FI" sz="1400" dirty="0" err="1" smtClean="0">
                <a:sym typeface="Wingdings" pitchFamily="2" charset="2"/>
              </a:rPr>
              <a:t>not</a:t>
            </a:r>
            <a:r>
              <a:rPr lang="fi-FI" sz="1400" dirty="0" smtClean="0">
                <a:sym typeface="Wingdings" pitchFamily="2" charset="2"/>
              </a:rPr>
              <a:t> </a:t>
            </a:r>
            <a:r>
              <a:rPr lang="fi-FI" sz="1400" dirty="0" err="1" smtClean="0">
                <a:sym typeface="Wingdings" pitchFamily="2" charset="2"/>
              </a:rPr>
              <a:t>clear</a:t>
            </a:r>
            <a:r>
              <a:rPr lang="fi-FI" sz="1400" dirty="0" smtClean="0">
                <a:sym typeface="Wingdings" pitchFamily="2" charset="2"/>
              </a:rPr>
              <a:t>, </a:t>
            </a:r>
            <a:r>
              <a:rPr lang="fi-FI" sz="1400" dirty="0" err="1" smtClean="0">
                <a:sym typeface="Wingdings" pitchFamily="2" charset="2"/>
              </a:rPr>
              <a:t>but</a:t>
            </a:r>
            <a:r>
              <a:rPr lang="fi-FI" sz="1400" dirty="0" smtClean="0">
                <a:sym typeface="Wingdings" pitchFamily="2" charset="2"/>
              </a:rPr>
              <a:t> </a:t>
            </a:r>
            <a:r>
              <a:rPr lang="fi-FI" sz="1400" dirty="0" err="1" smtClean="0">
                <a:sym typeface="Wingdings" pitchFamily="2" charset="2"/>
              </a:rPr>
              <a:t>symptoms</a:t>
            </a:r>
            <a:r>
              <a:rPr lang="fi-FI" sz="1400" dirty="0" smtClean="0">
                <a:sym typeface="Wingdings" pitchFamily="2" charset="2"/>
              </a:rPr>
              <a:t> </a:t>
            </a:r>
            <a:r>
              <a:rPr lang="fi-FI" sz="1400" dirty="0" err="1" smtClean="0">
                <a:sym typeface="Wingdings" pitchFamily="2" charset="2"/>
              </a:rPr>
              <a:t>refer</a:t>
            </a:r>
            <a:r>
              <a:rPr lang="fi-FI" sz="1400" dirty="0" smtClean="0">
                <a:sym typeface="Wingdings" pitchFamily="2" charset="2"/>
              </a:rPr>
              <a:t> to </a:t>
            </a:r>
            <a:r>
              <a:rPr lang="fi-FI" sz="1400" dirty="0" err="1" smtClean="0">
                <a:sym typeface="Wingdings" pitchFamily="2" charset="2"/>
              </a:rPr>
              <a:t>possible</a:t>
            </a:r>
            <a:r>
              <a:rPr lang="fi-FI" sz="1400" dirty="0" smtClean="0">
                <a:sym typeface="Wingdings" pitchFamily="2" charset="2"/>
              </a:rPr>
              <a:t> </a:t>
            </a:r>
            <a:r>
              <a:rPr lang="fi-FI" sz="1400" dirty="0" err="1" smtClean="0">
                <a:sym typeface="Wingdings" pitchFamily="2" charset="2"/>
              </a:rPr>
              <a:t>moisture</a:t>
            </a:r>
            <a:r>
              <a:rPr lang="fi-FI" sz="1400" dirty="0" smtClean="0">
                <a:sym typeface="Wingdings" pitchFamily="2" charset="2"/>
              </a:rPr>
              <a:t> </a:t>
            </a:r>
            <a:r>
              <a:rPr lang="fi-FI" sz="1400" dirty="0" err="1" smtClean="0">
                <a:sym typeface="Wingdings" pitchFamily="2" charset="2"/>
              </a:rPr>
              <a:t>damage</a:t>
            </a:r>
            <a:endParaRPr lang="fi-FI" sz="1800" dirty="0" smtClean="0"/>
          </a:p>
          <a:p>
            <a:pPr lvl="4">
              <a:buNone/>
            </a:pPr>
            <a:r>
              <a:rPr lang="fi-FI" dirty="0" smtClean="0"/>
              <a:t>*FINAS </a:t>
            </a:r>
            <a:r>
              <a:rPr lang="fi-FI" dirty="0" err="1" smtClean="0"/>
              <a:t>accredited</a:t>
            </a:r>
            <a:endParaRPr lang="fi-FI" dirty="0" smtClean="0"/>
          </a:p>
        </p:txBody>
      </p:sp>
      <p:pic>
        <p:nvPicPr>
          <p:cNvPr id="6" name="Picture 5" descr="Anderse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4008" y="1772816"/>
            <a:ext cx="4176464" cy="31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Indoor air measurements, Chemical compounds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3571899" cy="4032448"/>
          </a:xfrm>
        </p:spPr>
        <p:txBody>
          <a:bodyPr/>
          <a:lstStyle/>
          <a:p>
            <a:pPr>
              <a:buNone/>
            </a:pPr>
            <a:r>
              <a:rPr lang="fi-FI" sz="1600" b="1" dirty="0" err="1" smtClean="0"/>
              <a:t>Volatile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organic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compounds</a:t>
            </a:r>
            <a:endParaRPr lang="fi-FI" sz="1600" dirty="0" smtClean="0"/>
          </a:p>
          <a:p>
            <a:pPr>
              <a:buFontTx/>
              <a:buChar char="•"/>
            </a:pPr>
            <a:r>
              <a:rPr lang="fi-FI" sz="1600" dirty="0" smtClean="0"/>
              <a:t>Building </a:t>
            </a:r>
            <a:r>
              <a:rPr lang="fi-FI" sz="1600" dirty="0" err="1" smtClean="0"/>
              <a:t>materials</a:t>
            </a:r>
            <a:r>
              <a:rPr lang="fi-FI" sz="1600" dirty="0" smtClean="0"/>
              <a:t>, </a:t>
            </a:r>
            <a:r>
              <a:rPr lang="fi-FI" sz="1600" dirty="0" err="1" smtClean="0"/>
              <a:t>furniture</a:t>
            </a:r>
            <a:r>
              <a:rPr lang="fi-FI" sz="1600" dirty="0" smtClean="0"/>
              <a:t>, </a:t>
            </a:r>
            <a:r>
              <a:rPr lang="fi-FI" sz="1600" dirty="0" err="1" smtClean="0"/>
              <a:t>chemicals</a:t>
            </a:r>
            <a:r>
              <a:rPr lang="fi-FI" sz="1600" dirty="0" smtClean="0"/>
              <a:t>, </a:t>
            </a:r>
            <a:r>
              <a:rPr lang="fi-FI" sz="1600" dirty="0" err="1" smtClean="0"/>
              <a:t>cleaning</a:t>
            </a:r>
            <a:r>
              <a:rPr lang="fi-FI" sz="1600" dirty="0" smtClean="0"/>
              <a:t> </a:t>
            </a:r>
            <a:r>
              <a:rPr lang="fi-FI" sz="1600" dirty="0" err="1" smtClean="0"/>
              <a:t>agents</a:t>
            </a:r>
            <a:r>
              <a:rPr lang="fi-FI" sz="1600" dirty="0" smtClean="0"/>
              <a:t>, </a:t>
            </a:r>
            <a:r>
              <a:rPr lang="fi-FI" sz="1600" dirty="0" err="1" smtClean="0"/>
              <a:t>microbial</a:t>
            </a:r>
            <a:r>
              <a:rPr lang="fi-FI" sz="1600" dirty="0" smtClean="0"/>
              <a:t> </a:t>
            </a:r>
            <a:r>
              <a:rPr lang="fi-FI" sz="1600" dirty="0" err="1" smtClean="0"/>
              <a:t>growth</a:t>
            </a:r>
            <a:endParaRPr lang="fi-FI" sz="1600" dirty="0" smtClean="0"/>
          </a:p>
          <a:p>
            <a:pPr>
              <a:buNone/>
            </a:pPr>
            <a:endParaRPr lang="fi-FI" sz="1600" dirty="0" smtClean="0"/>
          </a:p>
          <a:p>
            <a:pPr>
              <a:buNone/>
            </a:pPr>
            <a:r>
              <a:rPr lang="fi-FI" sz="1600" b="1" dirty="0" err="1" smtClean="0"/>
              <a:t>PAH-compounds</a:t>
            </a:r>
            <a:r>
              <a:rPr lang="fi-FI" sz="1600" b="1" dirty="0" smtClean="0"/>
              <a:t> </a:t>
            </a:r>
            <a:endParaRPr lang="fi-FI" sz="1600" dirty="0" smtClean="0"/>
          </a:p>
          <a:p>
            <a:r>
              <a:rPr lang="fi-FI" sz="1600" dirty="0" err="1" smtClean="0"/>
              <a:t>Creosote</a:t>
            </a:r>
            <a:r>
              <a:rPr lang="fi-FI" sz="1600" dirty="0" smtClean="0"/>
              <a:t> </a:t>
            </a:r>
            <a:r>
              <a:rPr lang="fi-FI" sz="1600" dirty="0" err="1" smtClean="0"/>
              <a:t>containing</a:t>
            </a:r>
            <a:r>
              <a:rPr lang="fi-FI" sz="1600" dirty="0" smtClean="0"/>
              <a:t> </a:t>
            </a:r>
            <a:r>
              <a:rPr lang="fi-FI" sz="1600" dirty="0" err="1" smtClean="0"/>
              <a:t>PAHs</a:t>
            </a:r>
            <a:r>
              <a:rPr lang="fi-FI" sz="1600" dirty="0" smtClean="0"/>
              <a:t> is </a:t>
            </a:r>
            <a:r>
              <a:rPr lang="fi-FI" sz="1600" dirty="0" err="1" smtClean="0"/>
              <a:t>used</a:t>
            </a:r>
            <a:r>
              <a:rPr lang="fi-FI" sz="1600" dirty="0" smtClean="0"/>
              <a:t> in </a:t>
            </a:r>
            <a:r>
              <a:rPr lang="fi-FI" sz="1600" dirty="0" err="1" smtClean="0"/>
              <a:t>old</a:t>
            </a:r>
            <a:r>
              <a:rPr lang="fi-FI" sz="1600" dirty="0" smtClean="0"/>
              <a:t> </a:t>
            </a:r>
            <a:r>
              <a:rPr lang="fi-FI" sz="1600" dirty="0" err="1" smtClean="0"/>
              <a:t>buildings</a:t>
            </a:r>
            <a:r>
              <a:rPr lang="fi-FI" sz="1600" dirty="0" smtClean="0"/>
              <a:t> as </a:t>
            </a:r>
            <a:r>
              <a:rPr lang="fi-FI" sz="1600" dirty="0" err="1" smtClean="0"/>
              <a:t>waterproof</a:t>
            </a:r>
            <a:r>
              <a:rPr lang="fi-FI" sz="1600" dirty="0" smtClean="0"/>
              <a:t>  </a:t>
            </a:r>
            <a:r>
              <a:rPr lang="fi-FI" sz="1600" dirty="0" err="1" smtClean="0"/>
              <a:t>material</a:t>
            </a:r>
            <a:endParaRPr lang="fi-FI" sz="1600" dirty="0" smtClean="0"/>
          </a:p>
          <a:p>
            <a:r>
              <a:rPr lang="fi-FI" sz="1600" dirty="0" err="1" smtClean="0"/>
              <a:t>Carcinogenic</a:t>
            </a:r>
            <a:endParaRPr lang="fi-FI" sz="1600" dirty="0" smtClean="0"/>
          </a:p>
          <a:p>
            <a:pPr>
              <a:buNone/>
            </a:pPr>
            <a:endParaRPr lang="fi-FI" sz="1600" dirty="0" smtClean="0"/>
          </a:p>
          <a:p>
            <a:pPr lvl="1">
              <a:buFontTx/>
              <a:buChar char="•"/>
            </a:pPr>
            <a:endParaRPr lang="fi-FI" sz="1400" dirty="0" smtClean="0"/>
          </a:p>
        </p:txBody>
      </p:sp>
      <p:pic>
        <p:nvPicPr>
          <p:cNvPr id="6" name="Picture 5" descr="Picture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1052736"/>
            <a:ext cx="2808312" cy="1982339"/>
          </a:xfrm>
          <a:prstGeom prst="rect">
            <a:avLst/>
          </a:prstGeom>
        </p:spPr>
      </p:pic>
      <p:pic>
        <p:nvPicPr>
          <p:cNvPr id="8" name="Picture 7" descr="kreosoott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3212976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Indoor air measurements, Chemical compounds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3668709" cy="4392488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fi-FI" sz="1600" b="1" dirty="0" err="1" smtClean="0"/>
              <a:t>Ammonia</a:t>
            </a:r>
            <a:endParaRPr lang="fi-FI" sz="1600" dirty="0" smtClean="0"/>
          </a:p>
          <a:p>
            <a:r>
              <a:rPr lang="fi-FI" sz="1600" dirty="0" smtClean="0"/>
              <a:t>Building </a:t>
            </a:r>
            <a:r>
              <a:rPr lang="fi-FI" sz="1600" dirty="0" err="1" smtClean="0"/>
              <a:t>materials</a:t>
            </a:r>
            <a:r>
              <a:rPr lang="fi-FI" sz="1600" dirty="0" smtClean="0"/>
              <a:t>, </a:t>
            </a:r>
            <a:r>
              <a:rPr lang="fi-FI" sz="1600" dirty="0" err="1" smtClean="0"/>
              <a:t>cleaning</a:t>
            </a:r>
            <a:r>
              <a:rPr lang="fi-FI" sz="1600" dirty="0" smtClean="0"/>
              <a:t> </a:t>
            </a:r>
            <a:r>
              <a:rPr lang="fi-FI" sz="1600" dirty="0" err="1" smtClean="0"/>
              <a:t>agents</a:t>
            </a:r>
            <a:endParaRPr lang="fi-FI" sz="1600" dirty="0" smtClean="0"/>
          </a:p>
          <a:p>
            <a:r>
              <a:rPr lang="fi-FI" sz="1600" dirty="0" err="1" smtClean="0"/>
              <a:t>Moistened</a:t>
            </a:r>
            <a:r>
              <a:rPr lang="fi-FI" sz="1600" dirty="0" smtClean="0"/>
              <a:t> </a:t>
            </a:r>
            <a:r>
              <a:rPr lang="fi-FI" sz="1600" dirty="0" err="1" smtClean="0"/>
              <a:t>materials</a:t>
            </a:r>
            <a:r>
              <a:rPr lang="fi-FI" sz="1600" dirty="0" smtClean="0"/>
              <a:t> as </a:t>
            </a:r>
            <a:r>
              <a:rPr lang="fi-FI" sz="1600" dirty="0" err="1" smtClean="0"/>
              <a:t>outcome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</a:t>
            </a:r>
            <a:r>
              <a:rPr lang="fi-FI" sz="1600" dirty="0" err="1" smtClean="0"/>
              <a:t>decomposing</a:t>
            </a:r>
            <a:r>
              <a:rPr lang="fi-FI" sz="1600" dirty="0" smtClean="0"/>
              <a:t> </a:t>
            </a:r>
            <a:r>
              <a:rPr lang="fi-FI" sz="1600" dirty="0" err="1" smtClean="0"/>
              <a:t>processes</a:t>
            </a:r>
            <a:endParaRPr lang="fi-FI" sz="1600" dirty="0" smtClean="0"/>
          </a:p>
          <a:p>
            <a:pPr>
              <a:buNone/>
            </a:pPr>
            <a:r>
              <a:rPr lang="fi-FI" sz="1600" b="1" dirty="0" err="1" smtClean="0"/>
              <a:t>Formaldehyde</a:t>
            </a:r>
            <a:endParaRPr lang="fi-FI" sz="1600" dirty="0" smtClean="0"/>
          </a:p>
          <a:p>
            <a:pPr>
              <a:spcAft>
                <a:spcPts val="600"/>
              </a:spcAft>
              <a:buFontTx/>
              <a:buChar char="•"/>
            </a:pPr>
            <a:r>
              <a:rPr lang="fi-FI" sz="1600" dirty="0" smtClean="0"/>
              <a:t>Building </a:t>
            </a:r>
            <a:r>
              <a:rPr lang="fi-FI" sz="1600" dirty="0" err="1" smtClean="0"/>
              <a:t>materials</a:t>
            </a:r>
            <a:r>
              <a:rPr lang="fi-FI" sz="1600" dirty="0" smtClean="0"/>
              <a:t> </a:t>
            </a:r>
            <a:r>
              <a:rPr lang="fi-FI" sz="1600" dirty="0" err="1" smtClean="0"/>
              <a:t>containing</a:t>
            </a:r>
            <a:r>
              <a:rPr lang="fi-FI" sz="1600" dirty="0" smtClean="0"/>
              <a:t> </a:t>
            </a:r>
            <a:r>
              <a:rPr lang="fi-FI" sz="1600" dirty="0" err="1" smtClean="0"/>
              <a:t>adhesives</a:t>
            </a:r>
            <a:r>
              <a:rPr lang="fi-FI" sz="1600" dirty="0" smtClean="0"/>
              <a:t> </a:t>
            </a:r>
            <a:r>
              <a:rPr lang="fi-FI" sz="1600" dirty="0" err="1" smtClean="0"/>
              <a:t>with</a:t>
            </a:r>
            <a:r>
              <a:rPr lang="fi-FI" sz="1600" dirty="0" smtClean="0"/>
              <a:t> </a:t>
            </a:r>
            <a:r>
              <a:rPr lang="fi-FI" sz="1600" dirty="0" err="1" smtClean="0"/>
              <a:t>formaldehyde</a:t>
            </a:r>
            <a:endParaRPr lang="fi-FI" sz="1600" dirty="0" smtClean="0"/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fi-FI" sz="1400" dirty="0" err="1" smtClean="0"/>
              <a:t>Chipboards</a:t>
            </a:r>
            <a:r>
              <a:rPr lang="fi-FI" sz="1400" dirty="0" smtClean="0"/>
              <a:t>  </a:t>
            </a:r>
            <a:r>
              <a:rPr lang="fi-FI" sz="1400" dirty="0" err="1" smtClean="0"/>
              <a:t>especially</a:t>
            </a:r>
            <a:r>
              <a:rPr lang="fi-FI" sz="1400" dirty="0" smtClean="0"/>
              <a:t> </a:t>
            </a:r>
            <a:r>
              <a:rPr lang="fi-FI" sz="1400" dirty="0" err="1" smtClean="0"/>
              <a:t>during</a:t>
            </a:r>
            <a:r>
              <a:rPr lang="fi-FI" sz="1400" dirty="0" smtClean="0"/>
              <a:t> </a:t>
            </a:r>
            <a:r>
              <a:rPr lang="fi-FI" sz="1400" dirty="0" err="1" smtClean="0"/>
              <a:t>renovation</a:t>
            </a:r>
            <a:r>
              <a:rPr lang="fi-FI" sz="1400" dirty="0" smtClean="0"/>
              <a:t> </a:t>
            </a:r>
            <a:r>
              <a:rPr lang="fi-FI" sz="1400" dirty="0" err="1" smtClean="0"/>
              <a:t>work</a:t>
            </a:r>
            <a:endParaRPr lang="fi-FI" sz="1400" dirty="0" smtClean="0"/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fi-FI" sz="1400" dirty="0" err="1" smtClean="0"/>
              <a:t>Laminates</a:t>
            </a:r>
            <a:r>
              <a:rPr lang="fi-FI" sz="1400" dirty="0" smtClean="0"/>
              <a:t>, </a:t>
            </a:r>
            <a:r>
              <a:rPr lang="fi-FI" sz="1400" dirty="0" err="1" smtClean="0"/>
              <a:t>parquets</a:t>
            </a:r>
            <a:r>
              <a:rPr lang="fi-FI" sz="1400" dirty="0" smtClean="0"/>
              <a:t>, </a:t>
            </a:r>
            <a:r>
              <a:rPr lang="fi-FI" sz="1400" dirty="0" err="1" smtClean="0"/>
              <a:t>panelworks</a:t>
            </a:r>
            <a:endParaRPr lang="fi-FI" sz="1400" dirty="0" smtClean="0"/>
          </a:p>
          <a:p>
            <a:pPr lvl="1">
              <a:buFontTx/>
              <a:buChar char="•"/>
            </a:pPr>
            <a:r>
              <a:rPr lang="fi-FI" sz="1400" dirty="0" err="1" smtClean="0"/>
              <a:t>Varnishes</a:t>
            </a:r>
            <a:r>
              <a:rPr lang="fi-FI" sz="1400" dirty="0" smtClean="0"/>
              <a:t>, </a:t>
            </a:r>
            <a:r>
              <a:rPr lang="fi-FI" sz="1400" dirty="0" err="1" smtClean="0"/>
              <a:t>paints</a:t>
            </a:r>
            <a:r>
              <a:rPr lang="fi-FI" sz="1400" dirty="0" smtClean="0"/>
              <a:t>, </a:t>
            </a:r>
            <a:r>
              <a:rPr lang="fi-FI" sz="1400" dirty="0" err="1" smtClean="0"/>
              <a:t>textiles</a:t>
            </a:r>
            <a:endParaRPr lang="fi-FI" sz="1600" dirty="0" smtClean="0"/>
          </a:p>
        </p:txBody>
      </p:sp>
      <p:pic>
        <p:nvPicPr>
          <p:cNvPr id="8" name="Picture 7" descr="Picture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980728"/>
            <a:ext cx="3877056" cy="1889760"/>
          </a:xfrm>
          <a:prstGeom prst="rect">
            <a:avLst/>
          </a:prstGeom>
        </p:spPr>
      </p:pic>
      <p:pic>
        <p:nvPicPr>
          <p:cNvPr id="6" name="Picture 5" descr="Picture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2996952"/>
            <a:ext cx="3093494" cy="309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Building materials –asbestos, PCB and lead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17538" y="1644650"/>
            <a:ext cx="3740147" cy="4062413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fi-FI" sz="1600" b="1" dirty="0" err="1" smtClean="0"/>
              <a:t>Asbestos</a:t>
            </a:r>
            <a:r>
              <a:rPr lang="fi-FI" sz="1600" dirty="0" smtClean="0"/>
              <a:t>:</a:t>
            </a:r>
          </a:p>
          <a:p>
            <a:pPr eaLnBrk="1" hangingPunct="1"/>
            <a:r>
              <a:rPr lang="fi-FI" sz="1600" dirty="0" err="1" smtClean="0"/>
              <a:t>Demolition</a:t>
            </a:r>
            <a:r>
              <a:rPr lang="fi-FI" sz="1600" dirty="0" smtClean="0"/>
              <a:t> </a:t>
            </a:r>
            <a:r>
              <a:rPr lang="fi-FI" sz="1600" dirty="0" err="1" smtClean="0"/>
              <a:t>work</a:t>
            </a:r>
            <a:r>
              <a:rPr lang="fi-FI" sz="1600" dirty="0" smtClean="0"/>
              <a:t> of </a:t>
            </a:r>
            <a:r>
              <a:rPr lang="fi-FI" sz="1600" dirty="0" err="1" smtClean="0"/>
              <a:t>old</a:t>
            </a:r>
            <a:r>
              <a:rPr lang="fi-FI" sz="1600" dirty="0" smtClean="0"/>
              <a:t> </a:t>
            </a:r>
            <a:r>
              <a:rPr lang="fi-FI" sz="1600" dirty="0" err="1" smtClean="0"/>
              <a:t>buildings</a:t>
            </a:r>
            <a:r>
              <a:rPr lang="fi-FI" sz="1600" dirty="0" smtClean="0"/>
              <a:t> </a:t>
            </a:r>
            <a:r>
              <a:rPr lang="fi-FI" sz="1600" dirty="0" err="1" smtClean="0"/>
              <a:t>may</a:t>
            </a:r>
            <a:r>
              <a:rPr lang="fi-FI" sz="1600" dirty="0" smtClean="0"/>
              <a:t> release </a:t>
            </a:r>
            <a:r>
              <a:rPr lang="fi-FI" sz="1600" dirty="0" err="1" smtClean="0"/>
              <a:t>harmful</a:t>
            </a:r>
            <a:r>
              <a:rPr lang="fi-FI" sz="1600" dirty="0" smtClean="0"/>
              <a:t> </a:t>
            </a:r>
            <a:r>
              <a:rPr lang="fi-FI" sz="1600" dirty="0" err="1" smtClean="0"/>
              <a:t>asbestos</a:t>
            </a:r>
            <a:r>
              <a:rPr lang="fi-FI" sz="1600" dirty="0" smtClean="0"/>
              <a:t> </a:t>
            </a:r>
            <a:r>
              <a:rPr lang="fi-FI" sz="1600" dirty="0" err="1" smtClean="0"/>
              <a:t>fibres</a:t>
            </a:r>
            <a:endParaRPr lang="fi-FI" sz="1600" dirty="0" smtClean="0"/>
          </a:p>
          <a:p>
            <a:pPr eaLnBrk="1" hangingPunct="1">
              <a:buFont typeface="Verdana" pitchFamily="34" charset="0"/>
              <a:buNone/>
            </a:pPr>
            <a:r>
              <a:rPr lang="fi-FI" sz="1600" b="1" dirty="0" err="1" smtClean="0"/>
              <a:t>PCB-compounds</a:t>
            </a:r>
            <a:r>
              <a:rPr lang="fi-FI" sz="1600" b="1" dirty="0" smtClean="0"/>
              <a:t> and </a:t>
            </a:r>
            <a:r>
              <a:rPr lang="fi-FI" sz="1600" b="1" dirty="0" err="1" smtClean="0"/>
              <a:t>lead</a:t>
            </a:r>
            <a:r>
              <a:rPr lang="fi-FI" sz="1600" b="1" dirty="0" smtClean="0"/>
              <a:t>:</a:t>
            </a:r>
            <a:r>
              <a:rPr lang="fi-FI" sz="1600" dirty="0" smtClean="0"/>
              <a:t>  </a:t>
            </a:r>
          </a:p>
          <a:p>
            <a:pPr eaLnBrk="1" hangingPunct="1"/>
            <a:r>
              <a:rPr lang="fi-FI" sz="1600" dirty="0" smtClean="0"/>
              <a:t>PCB and </a:t>
            </a:r>
            <a:r>
              <a:rPr lang="fi-FI" sz="1600" dirty="0" err="1" smtClean="0"/>
              <a:t>asbestos</a:t>
            </a:r>
            <a:r>
              <a:rPr lang="fi-FI" sz="1600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used</a:t>
            </a:r>
            <a:r>
              <a:rPr lang="fi-FI" sz="1600" dirty="0" smtClean="0"/>
              <a:t> in </a:t>
            </a:r>
            <a:r>
              <a:rPr lang="fi-FI" sz="1600" dirty="0" err="1" smtClean="0"/>
              <a:t>joint</a:t>
            </a:r>
            <a:r>
              <a:rPr lang="fi-FI" sz="1600" dirty="0" smtClean="0"/>
              <a:t> </a:t>
            </a:r>
            <a:r>
              <a:rPr lang="fi-FI" sz="1600" dirty="0" err="1" smtClean="0"/>
              <a:t>compounds</a:t>
            </a:r>
            <a:r>
              <a:rPr lang="fi-FI" sz="1600" dirty="0" smtClean="0"/>
              <a:t> </a:t>
            </a:r>
            <a:r>
              <a:rPr lang="fi-FI" sz="1600" dirty="0" err="1" smtClean="0"/>
              <a:t>until</a:t>
            </a:r>
            <a:r>
              <a:rPr lang="fi-FI" sz="1600" dirty="0" smtClean="0"/>
              <a:t> 1970s</a:t>
            </a:r>
          </a:p>
          <a:p>
            <a:pPr eaLnBrk="1" hangingPunct="1"/>
            <a:r>
              <a:rPr lang="fi-FI" sz="1600" dirty="0" err="1" smtClean="0"/>
              <a:t>Paints</a:t>
            </a:r>
            <a:r>
              <a:rPr lang="fi-FI" sz="1600" dirty="0" smtClean="0"/>
              <a:t>, </a:t>
            </a:r>
            <a:r>
              <a:rPr lang="fi-FI" sz="1600" dirty="0" err="1" smtClean="0"/>
              <a:t>adhesives</a:t>
            </a:r>
            <a:r>
              <a:rPr lang="fi-FI" sz="1600" dirty="0" smtClean="0"/>
              <a:t>, </a:t>
            </a:r>
            <a:r>
              <a:rPr lang="fi-FI" sz="1600" dirty="0" err="1" smtClean="0"/>
              <a:t>varnishes</a:t>
            </a:r>
            <a:r>
              <a:rPr lang="fi-FI" sz="1600" dirty="0" smtClean="0"/>
              <a:t> </a:t>
            </a:r>
            <a:r>
              <a:rPr lang="fi-FI" sz="1600" dirty="0" err="1" smtClean="0"/>
              <a:t>may</a:t>
            </a:r>
            <a:r>
              <a:rPr lang="fi-FI" sz="1600" dirty="0" smtClean="0"/>
              <a:t> </a:t>
            </a:r>
            <a:r>
              <a:rPr lang="fi-FI" sz="1600" dirty="0" err="1" smtClean="0"/>
              <a:t>contain</a:t>
            </a:r>
            <a:r>
              <a:rPr lang="fi-FI" sz="1600" dirty="0" smtClean="0"/>
              <a:t> </a:t>
            </a:r>
            <a:r>
              <a:rPr lang="fi-FI" sz="1600" dirty="0" err="1" smtClean="0"/>
              <a:t>PCBs</a:t>
            </a:r>
            <a:r>
              <a:rPr lang="fi-FI" sz="1600" dirty="0" smtClean="0"/>
              <a:t> </a:t>
            </a:r>
            <a:endParaRPr lang="en-US" sz="1600" dirty="0" smtClean="0"/>
          </a:p>
        </p:txBody>
      </p:sp>
      <p:pic>
        <p:nvPicPr>
          <p:cNvPr id="8" name="Picture 7" descr="Picture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1714488"/>
            <a:ext cx="3901440" cy="2377440"/>
          </a:xfrm>
          <a:prstGeom prst="rect">
            <a:avLst/>
          </a:prstGeom>
        </p:spPr>
      </p:pic>
      <p:pic>
        <p:nvPicPr>
          <p:cNvPr id="9" name="Picture 8" descr="Picture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4214818"/>
            <a:ext cx="3901440" cy="1883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Sampling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1268760"/>
            <a:ext cx="38798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 marL="190500" indent="-203200">
              <a:lnSpc>
                <a:spcPts val="2163"/>
              </a:lnSpc>
              <a:spcAft>
                <a:spcPts val="1500"/>
              </a:spcAft>
              <a:defRPr/>
            </a:pPr>
            <a:r>
              <a:rPr lang="fi-FI" sz="1600" kern="0" dirty="0" err="1" smtClean="0"/>
              <a:t>Needs</a:t>
            </a:r>
            <a:r>
              <a:rPr lang="fi-FI" sz="1600" kern="0" dirty="0" smtClean="0"/>
              <a:t> </a:t>
            </a:r>
            <a:r>
              <a:rPr lang="fi-FI" sz="1600" kern="0" dirty="0" err="1" smtClean="0"/>
              <a:t>expert</a:t>
            </a:r>
            <a:r>
              <a:rPr lang="fi-FI" sz="1600" kern="0" dirty="0" smtClean="0"/>
              <a:t> </a:t>
            </a:r>
            <a:r>
              <a:rPr lang="fi-FI" sz="1600" kern="0" dirty="0" err="1" smtClean="0"/>
              <a:t>knowledge</a:t>
            </a:r>
            <a:endParaRPr lang="fi-FI" sz="1600" kern="0" dirty="0" smtClean="0"/>
          </a:p>
        </p:txBody>
      </p:sp>
      <p:pic>
        <p:nvPicPr>
          <p:cNvPr id="7" name="Picture 6" descr="Picture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1916832"/>
            <a:ext cx="7076828" cy="368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isällön paikkamerkki 5" descr="Ramboll worldwid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908050"/>
            <a:ext cx="84105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smtClean="0">
                <a:latin typeface="Verdana" pitchFamily="34" charset="0"/>
              </a:rPr>
              <a:t>RAMBOLL GROUP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7538" y="2708275"/>
            <a:ext cx="3525837" cy="4062413"/>
          </a:xfrm>
        </p:spPr>
        <p:txBody>
          <a:bodyPr/>
          <a:lstStyle/>
          <a:p>
            <a:r>
              <a:rPr lang="en-GB" sz="1600" smtClean="0">
                <a:latin typeface="Verdana" pitchFamily="34" charset="0"/>
              </a:rPr>
              <a:t>Founded in Denmark in 1945</a:t>
            </a:r>
          </a:p>
          <a:p>
            <a:r>
              <a:rPr lang="en-GB" sz="1600" smtClean="0">
                <a:latin typeface="Verdana" pitchFamily="34" charset="0"/>
              </a:rPr>
              <a:t>Close to 10 000 specialists working in 23 countries</a:t>
            </a:r>
          </a:p>
          <a:p>
            <a:r>
              <a:rPr lang="en-GB" sz="1600" smtClean="0">
                <a:latin typeface="Verdana" pitchFamily="34" charset="0"/>
              </a:rPr>
              <a:t>Main operating areas: </a:t>
            </a:r>
            <a:br>
              <a:rPr lang="en-GB" sz="1600" smtClean="0">
                <a:latin typeface="Verdana" pitchFamily="34" charset="0"/>
              </a:rPr>
            </a:br>
            <a:r>
              <a:rPr lang="en-GB" sz="1600" smtClean="0">
                <a:latin typeface="Verdana" pitchFamily="34" charset="0"/>
              </a:rPr>
              <a:t>Northern Europe, Russia, </a:t>
            </a:r>
            <a:br>
              <a:rPr lang="en-GB" sz="1600" smtClean="0">
                <a:latin typeface="Verdana" pitchFamily="34" charset="0"/>
              </a:rPr>
            </a:br>
            <a:r>
              <a:rPr lang="en-GB" sz="1600" smtClean="0">
                <a:latin typeface="Verdana" pitchFamily="34" charset="0"/>
              </a:rPr>
              <a:t>India and the Middle East</a:t>
            </a:r>
          </a:p>
          <a:p>
            <a:r>
              <a:rPr lang="en-GB" sz="1600" smtClean="0">
                <a:latin typeface="Verdana" pitchFamily="34" charset="0"/>
              </a:rPr>
              <a:t>Turnover 6 MRD DKK(2010)</a:t>
            </a:r>
          </a:p>
          <a:p>
            <a:pPr>
              <a:buFont typeface="Verdana" pitchFamily="34" charset="0"/>
              <a:buNone/>
            </a:pPr>
            <a:endParaRPr lang="en-GB" sz="16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Examples</a:t>
            </a:r>
            <a:endParaRPr lang="fi-FI" dirty="0"/>
          </a:p>
        </p:txBody>
      </p:sp>
      <p:pic>
        <p:nvPicPr>
          <p:cNvPr id="5" name="Picture 4" descr="Tarmontie 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20072" y="980728"/>
            <a:ext cx="3564396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283968" y="6093296"/>
            <a:ext cx="12241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Offices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7" name="Picture 6" descr="Mestarinkatu 9 vuotojälk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980728"/>
            <a:ext cx="3583002" cy="4777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G_016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332656"/>
            <a:ext cx="5170860" cy="2088232"/>
          </a:xfrm>
          <a:prstGeom prst="rect">
            <a:avLst/>
          </a:prstGeom>
          <a:noFill/>
        </p:spPr>
      </p:pic>
      <p:pic>
        <p:nvPicPr>
          <p:cNvPr id="6" name="Picture 4" descr="IMG_0148"/>
          <p:cNvPicPr>
            <a:picLocks noChangeAspect="1" noChangeArrowheads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 bwMode="auto">
          <a:xfrm>
            <a:off x="4283968" y="2780928"/>
            <a:ext cx="4249142" cy="31865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 bwMode="auto">
          <a:xfrm>
            <a:off x="899592" y="692696"/>
            <a:ext cx="1224136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Schools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8" name="Picture 7" descr="07022011027.jpg"/>
          <p:cNvPicPr>
            <a:picLocks noChangeAspect="1"/>
          </p:cNvPicPr>
          <p:nvPr/>
        </p:nvPicPr>
        <p:blipFill>
          <a:blip r:embed="rId4" cstate="screen">
            <a:lum bright="14000"/>
          </a:blip>
          <a:stretch>
            <a:fillRect/>
          </a:stretch>
        </p:blipFill>
        <p:spPr>
          <a:xfrm rot="5400000">
            <a:off x="-306643" y="2114954"/>
            <a:ext cx="4465302" cy="334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0120110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3648" y="3429000"/>
            <a:ext cx="3193160" cy="2394870"/>
          </a:xfrm>
          <a:prstGeom prst="rect">
            <a:avLst/>
          </a:prstGeom>
        </p:spPr>
      </p:pic>
      <p:pic>
        <p:nvPicPr>
          <p:cNvPr id="4" name="Picture 3" descr="25012011022.jpg"/>
          <p:cNvPicPr>
            <a:picLocks noChangeAspect="1"/>
          </p:cNvPicPr>
          <p:nvPr/>
        </p:nvPicPr>
        <p:blipFill>
          <a:blip r:embed="rId3" cstate="screen">
            <a:lum bright="14000"/>
          </a:blip>
          <a:stretch>
            <a:fillRect/>
          </a:stretch>
        </p:blipFill>
        <p:spPr>
          <a:xfrm>
            <a:off x="5148064" y="1700808"/>
            <a:ext cx="3024336" cy="4032448"/>
          </a:xfrm>
          <a:prstGeom prst="rect">
            <a:avLst/>
          </a:prstGeom>
        </p:spPr>
      </p:pic>
      <p:pic>
        <p:nvPicPr>
          <p:cNvPr id="5" name="Picture 4" descr="ohkolan koulu ja ryhmäperhepäiväkoti mäntsälä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3608" y="332656"/>
            <a:ext cx="3810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5220072" y="548680"/>
            <a:ext cx="230425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Day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care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centers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avol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836712"/>
            <a:ext cx="4680520" cy="2883631"/>
          </a:xfrm>
          <a:prstGeom prst="rect">
            <a:avLst/>
          </a:prstGeom>
        </p:spPr>
      </p:pic>
      <p:pic>
        <p:nvPicPr>
          <p:cNvPr id="4" name="Picture 3" descr="paavola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476672"/>
            <a:ext cx="4714875" cy="2600325"/>
          </a:xfrm>
          <a:prstGeom prst="rect">
            <a:avLst/>
          </a:prstGeom>
        </p:spPr>
      </p:pic>
      <p:pic>
        <p:nvPicPr>
          <p:cNvPr id="5" name="Picture 4" descr="paavol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10226" y="3789040"/>
            <a:ext cx="5160425" cy="2502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683568" y="332656"/>
            <a:ext cx="2304256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Health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85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060848"/>
            <a:ext cx="5148064" cy="3861048"/>
          </a:xfrm>
          <a:prstGeom prst="rect">
            <a:avLst/>
          </a:prstGeom>
        </p:spPr>
      </p:pic>
      <p:pic>
        <p:nvPicPr>
          <p:cNvPr id="5" name="Picture 4" descr="IMG_8506_muokatt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43512" y="548680"/>
            <a:ext cx="4608512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755576" y="908720"/>
            <a:ext cx="2304256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From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storeroom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to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apartment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Thank you</a:t>
            </a:r>
            <a:endParaRPr lang="da-DK" dirty="0"/>
          </a:p>
        </p:txBody>
      </p:sp>
      <p:sp>
        <p:nvSpPr>
          <p:cNvPr id="103438" name="TextBox 12"/>
          <p:cNvSpPr txBox="1">
            <a:spLocks noChangeArrowheads="1"/>
          </p:cNvSpPr>
          <p:nvPr/>
        </p:nvSpPr>
        <p:spPr bwMode="auto">
          <a:xfrm>
            <a:off x="9525000" y="3609975"/>
            <a:ext cx="457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Endslide.</a:t>
            </a:r>
          </a:p>
        </p:txBody>
      </p:sp>
      <p:pic>
        <p:nvPicPr>
          <p:cNvPr id="103440" name="Picture 7" descr="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00" y="0"/>
            <a:ext cx="4570413" cy="342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cap="none" smtClean="0">
              <a:latin typeface="Verdana" pitchFamily="34" charset="0"/>
            </a:endParaRPr>
          </a:p>
        </p:txBody>
      </p:sp>
      <p:sp>
        <p:nvSpPr>
          <p:cNvPr id="30723" name="Rectangle 4"/>
          <p:cNvSpPr>
            <a:spLocks/>
          </p:cNvSpPr>
          <p:nvPr/>
        </p:nvSpPr>
        <p:spPr bwMode="auto">
          <a:xfrm>
            <a:off x="611188" y="3068638"/>
            <a:ext cx="3876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000" rIns="0" bIns="0"/>
          <a:lstStyle/>
          <a:p>
            <a:pPr eaLnBrk="0" hangingPunct="0"/>
            <a:r>
              <a:rPr lang="en-GB" sz="2400" b="1">
                <a:solidFill>
                  <a:schemeClr val="tx2"/>
                </a:solidFill>
              </a:rPr>
              <a:t>RAMBOLL </a:t>
            </a:r>
            <a:br>
              <a:rPr lang="en-GB" sz="2400" b="1">
                <a:solidFill>
                  <a:schemeClr val="tx2"/>
                </a:solidFill>
              </a:rPr>
            </a:br>
            <a:r>
              <a:rPr lang="en-GB" sz="2400" b="1">
                <a:solidFill>
                  <a:schemeClr val="tx2"/>
                </a:solidFill>
              </a:rPr>
              <a:t>IN ESTONIA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0825" cy="28686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0" rIns="0" bIns="0" anchor="ctr"/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Image size: 7,94 cm x 25,4 cm</a:t>
            </a:r>
          </a:p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4572000" y="3141663"/>
            <a:ext cx="424815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/>
          <a:lstStyle/>
          <a:p>
            <a:pPr marL="190500" indent="-2032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r>
              <a:rPr lang="en-GB" sz="1400"/>
              <a:t>Ramboll Eesti, since 2006</a:t>
            </a:r>
          </a:p>
          <a:p>
            <a:pPr marL="190500" indent="-2032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r>
              <a:rPr lang="en-GB" sz="1400"/>
              <a:t>A number of projects on multiple operation areas, strong cooperation with Ramboll Finland and Denmark </a:t>
            </a:r>
          </a:p>
          <a:p>
            <a:pPr marL="190500" indent="-2032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r>
              <a:rPr lang="en-GB" sz="1400"/>
              <a:t>References:</a:t>
            </a:r>
          </a:p>
          <a:p>
            <a:pPr marL="571500" lvl="1" indent="-1778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r>
              <a:rPr lang="en-GB" sz="1200"/>
              <a:t>Tallinna Airport, project management</a:t>
            </a:r>
          </a:p>
          <a:p>
            <a:pPr marL="571500" lvl="1" indent="-1778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r>
              <a:rPr lang="en-GB" sz="1200"/>
              <a:t>Close-down planning for Kohtla-Järve and Kiviõli industrial waste disposal site</a:t>
            </a:r>
          </a:p>
          <a:p>
            <a:pPr marL="571500" lvl="1" indent="-1778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r>
              <a:rPr lang="en-GB" sz="1200"/>
              <a:t>Highway Kose-Mäo, road planning</a:t>
            </a:r>
          </a:p>
          <a:p>
            <a:pPr marL="571500" lvl="1" indent="-1778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r>
              <a:rPr lang="en-GB" sz="1200"/>
              <a:t>General planning for Länsi-Viro shipping lanes</a:t>
            </a:r>
          </a:p>
          <a:p>
            <a:pPr marL="571500" lvl="1" indent="-1778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r>
              <a:rPr lang="en-GB" sz="1200"/>
              <a:t>Tarto eastern ring road planning</a:t>
            </a:r>
          </a:p>
          <a:p>
            <a:pPr marL="190500" indent="-2032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endParaRPr lang="en-GB" sz="1400"/>
          </a:p>
          <a:p>
            <a:pPr marL="190500" indent="-2032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endParaRPr lang="en-GB" sz="1400"/>
          </a:p>
          <a:p>
            <a:pPr marL="190500" indent="-2032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endParaRPr lang="en-GB" sz="1400"/>
          </a:p>
          <a:p>
            <a:pPr marL="190500" indent="-203200" eaLnBrk="0" hangingPunct="0">
              <a:lnSpc>
                <a:spcPts val="1800"/>
              </a:lnSpc>
              <a:spcAft>
                <a:spcPts val="700"/>
              </a:spcAft>
              <a:buFont typeface="Verdana" pitchFamily="34" charset="0"/>
              <a:buChar char="•"/>
            </a:pPr>
            <a:endParaRPr lang="en-GB" sz="1400"/>
          </a:p>
        </p:txBody>
      </p:sp>
      <p:pic>
        <p:nvPicPr>
          <p:cNvPr id="30726" name="Picture 7" descr="airport panoraama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-1588" y="1588"/>
            <a:ext cx="914558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smtClean="0">
                <a:latin typeface="Verdana" pitchFamily="34" charset="0"/>
              </a:rPr>
              <a:t>RAMBOLL FINLAND OY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7538" y="1557338"/>
            <a:ext cx="3668712" cy="4062412"/>
          </a:xfrm>
        </p:spPr>
        <p:txBody>
          <a:bodyPr/>
          <a:lstStyle/>
          <a:p>
            <a:r>
              <a:rPr lang="fi-FI" sz="1600" smtClean="0">
                <a:latin typeface="Verdana" pitchFamily="34" charset="0"/>
              </a:rPr>
              <a:t>Established in 1962</a:t>
            </a:r>
          </a:p>
          <a:p>
            <a:r>
              <a:rPr lang="en-GB" sz="1600" smtClean="0">
                <a:latin typeface="Verdana" pitchFamily="34" charset="0"/>
              </a:rPr>
              <a:t>In 2010 about 1 300 employees in 27 regional offices</a:t>
            </a:r>
            <a:endParaRPr lang="fi-FI" sz="1600" smtClean="0">
              <a:latin typeface="Verdana" pitchFamily="34" charset="0"/>
            </a:endParaRPr>
          </a:p>
          <a:p>
            <a:r>
              <a:rPr lang="fi-FI" sz="1600" smtClean="0">
                <a:latin typeface="Verdana" pitchFamily="34" charset="0"/>
              </a:rPr>
              <a:t>Turnover 89,8 M€ (2010)</a:t>
            </a:r>
          </a:p>
        </p:txBody>
      </p:sp>
      <p:pic>
        <p:nvPicPr>
          <p:cNvPr id="6148" name="Kuva 6" descr="Suomen toimipisteet20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6838" y="404813"/>
            <a:ext cx="33559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Kuva 7" descr="RFI työntekijämäärä 2000-201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3141663"/>
            <a:ext cx="403225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49788" y="1644650"/>
            <a:ext cx="3883025" cy="19542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0" rIns="0" bIns="0" anchor="ctr"/>
          <a:lstStyle/>
          <a:p>
            <a:pPr algn="ctr" eaLnBrk="0" hangingPunct="0">
              <a:spcBef>
                <a:spcPct val="30000"/>
              </a:spcBef>
            </a:pPr>
            <a:r>
              <a:rPr lang="en-GB" sz="1400">
                <a:solidFill>
                  <a:schemeClr val="bg1"/>
                </a:solidFill>
              </a:rPr>
              <a:t>Image size: 5,43 cm x 10,79 cm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51375" y="3752850"/>
            <a:ext cx="3883025" cy="19542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0" rIns="0" bIns="0" anchor="ctr"/>
          <a:lstStyle/>
          <a:p>
            <a:pPr algn="ctr" eaLnBrk="0" hangingPunct="0">
              <a:spcBef>
                <a:spcPct val="30000"/>
              </a:spcBef>
            </a:pPr>
            <a:r>
              <a:rPr lang="en-GB" sz="1400">
                <a:solidFill>
                  <a:schemeClr val="bg1"/>
                </a:solidFill>
              </a:rPr>
              <a:t>Image size: 5,43 cm x 10,79 cm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188" y="1647825"/>
            <a:ext cx="3883025" cy="19542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0" rIns="0" bIns="0" anchor="ctr"/>
          <a:lstStyle/>
          <a:p>
            <a:pPr algn="ctr" eaLnBrk="0" hangingPunct="0">
              <a:spcBef>
                <a:spcPct val="30000"/>
              </a:spcBef>
            </a:pPr>
            <a:r>
              <a:rPr lang="en-GB" sz="1400">
                <a:solidFill>
                  <a:schemeClr val="bg1"/>
                </a:solidFill>
              </a:rPr>
              <a:t>Image size: 5,43 cm x 10,79 cm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93725" y="3756025"/>
            <a:ext cx="3883025" cy="19542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0" rIns="0" bIns="0" anchor="ctr"/>
          <a:lstStyle/>
          <a:p>
            <a:pPr algn="ctr" eaLnBrk="0" hangingPunct="0">
              <a:spcBef>
                <a:spcPct val="30000"/>
              </a:spcBef>
            </a:pPr>
            <a:r>
              <a:rPr lang="en-GB" sz="1400">
                <a:solidFill>
                  <a:schemeClr val="bg1"/>
                </a:solidFill>
              </a:rPr>
              <a:t>Image size: 5,43 cm x 10,79 cm</a:t>
            </a:r>
          </a:p>
        </p:txBody>
      </p:sp>
      <p:sp>
        <p:nvSpPr>
          <p:cNvPr id="8198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smtClean="0">
                <a:latin typeface="Verdana" pitchFamily="34" charset="0"/>
              </a:rPr>
              <a:t>SERVICES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08050"/>
            <a:ext cx="7921625" cy="576263"/>
          </a:xfrm>
        </p:spPr>
        <p:txBody>
          <a:bodyPr/>
          <a:lstStyle/>
          <a:p>
            <a:pPr algn="ctr">
              <a:lnSpc>
                <a:spcPts val="2200"/>
              </a:lnSpc>
              <a:spcAft>
                <a:spcPct val="0"/>
              </a:spcAft>
              <a:buFont typeface="Verdana" pitchFamily="34" charset="0"/>
              <a:buNone/>
            </a:pPr>
            <a:r>
              <a:rPr lang="en-GB" smtClean="0">
                <a:latin typeface="Verdana" pitchFamily="34" charset="0"/>
              </a:rPr>
              <a:t>Infrastructure and Transport  ▪ Water and Environment ▪ Buildings ▪ Industry and Energy ▪Management Consulting</a:t>
            </a:r>
          </a:p>
          <a:p>
            <a:pPr>
              <a:lnSpc>
                <a:spcPts val="2200"/>
              </a:lnSpc>
              <a:spcAft>
                <a:spcPct val="0"/>
              </a:spcAft>
            </a:pPr>
            <a:endParaRPr lang="en-GB" sz="1400" smtClean="0">
              <a:latin typeface="Verdana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656388" y="3751263"/>
            <a:ext cx="1838325" cy="195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pPr marL="190500" indent="-203200" algn="ctr" eaLnBrk="0" hangingPunct="0">
              <a:spcBef>
                <a:spcPct val="30000"/>
              </a:spcBef>
            </a:pPr>
            <a:r>
              <a:rPr lang="en-GB" sz="1200">
                <a:solidFill>
                  <a:schemeClr val="bg1"/>
                </a:solidFill>
              </a:rPr>
              <a:t>Image size: 5,43 cm x 5,11 cm</a:t>
            </a:r>
          </a:p>
          <a:p>
            <a:pPr marL="190500" indent="-203200" eaLnBrk="0" hangingPunct="0">
              <a:lnSpc>
                <a:spcPts val="2163"/>
              </a:lnSpc>
              <a:spcAft>
                <a:spcPts val="1500"/>
              </a:spcAft>
              <a:buFont typeface="Verdana" pitchFamily="34" charset="0"/>
              <a:buChar char="•"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649788" y="3751263"/>
            <a:ext cx="1838325" cy="195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pPr marL="190500" indent="-203200" algn="ctr" eaLnBrk="0" hangingPunct="0">
              <a:spcBef>
                <a:spcPct val="30000"/>
              </a:spcBef>
            </a:pPr>
            <a:r>
              <a:rPr lang="en-GB" sz="1200">
                <a:solidFill>
                  <a:schemeClr val="bg1"/>
                </a:solidFill>
              </a:rPr>
              <a:t>Image size: 5,43 cm x 5,11 cm</a:t>
            </a:r>
          </a:p>
          <a:p>
            <a:pPr marL="190500" indent="-203200" eaLnBrk="0" hangingPunct="0">
              <a:lnSpc>
                <a:spcPts val="2163"/>
              </a:lnSpc>
              <a:spcAft>
                <a:spcPts val="1500"/>
              </a:spcAft>
              <a:buFont typeface="Verdana" pitchFamily="34" charset="0"/>
              <a:buChar char="•"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656388" y="1644650"/>
            <a:ext cx="1838325" cy="195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pPr marL="190500" indent="-203200" algn="ctr" eaLnBrk="0" hangingPunct="0">
              <a:spcBef>
                <a:spcPct val="30000"/>
              </a:spcBef>
            </a:pPr>
            <a:r>
              <a:rPr lang="en-GB" sz="1200">
                <a:solidFill>
                  <a:schemeClr val="bg1"/>
                </a:solidFill>
              </a:rPr>
              <a:t>Image size: 5,43 cm x 5,11 cm</a:t>
            </a:r>
          </a:p>
          <a:p>
            <a:pPr marL="190500" indent="-203200" eaLnBrk="0" hangingPunct="0">
              <a:lnSpc>
                <a:spcPts val="2163"/>
              </a:lnSpc>
              <a:spcAft>
                <a:spcPts val="1500"/>
              </a:spcAft>
              <a:buFont typeface="Verdana" pitchFamily="34" charset="0"/>
              <a:buChar char="•"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649788" y="1644650"/>
            <a:ext cx="1838325" cy="195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pPr marL="190500" indent="-203200" algn="ctr" eaLnBrk="0" hangingPunct="0">
              <a:spcBef>
                <a:spcPct val="30000"/>
              </a:spcBef>
            </a:pPr>
            <a:r>
              <a:rPr lang="en-GB" sz="1200">
                <a:solidFill>
                  <a:schemeClr val="bg1"/>
                </a:solidFill>
              </a:rPr>
              <a:t>Image size: 5,43 cm x 5,11 cm</a:t>
            </a:r>
          </a:p>
          <a:p>
            <a:pPr marL="190500" indent="-203200" eaLnBrk="0" hangingPunct="0">
              <a:lnSpc>
                <a:spcPts val="2163"/>
              </a:lnSpc>
              <a:spcAft>
                <a:spcPts val="1500"/>
              </a:spcAft>
              <a:buFont typeface="Verdana" pitchFamily="34" charset="0"/>
              <a:buChar char="•"/>
            </a:pP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8204" name="Picture 12" descr="Novia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1375" y="1641475"/>
            <a:ext cx="38735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Sarankulma4_tiehallint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" y="1639888"/>
            <a:ext cx="386556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neste Oil oy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4838" y="3751263"/>
            <a:ext cx="38655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poika_rannalla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3748088"/>
            <a:ext cx="38893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smtClean="0">
                <a:latin typeface="Verdana" pitchFamily="34" charset="0"/>
              </a:rPr>
              <a:t>WATER AND ENVIRONMENT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GB" sz="1600" smtClean="0">
                <a:latin typeface="Verdana" pitchFamily="34" charset="0"/>
              </a:rPr>
              <a:t>App. 300 specialists in 11 regional offices</a:t>
            </a: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en-GB" sz="1400" smtClean="0">
                <a:latin typeface="Verdana" pitchFamily="34" charset="0"/>
              </a:rPr>
              <a:t>Acoustics and noise </a:t>
            </a: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fi-FI" sz="1400" smtClean="0">
                <a:latin typeface="Verdana" pitchFamily="34" charset="0"/>
              </a:rPr>
              <a:t>Environmental Due Diligence</a:t>
            </a:r>
            <a:endParaRPr lang="en-GB" sz="1400" smtClean="0">
              <a:latin typeface="Verdana" pitchFamily="34" charset="0"/>
            </a:endParaRP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en-GB" sz="1400" smtClean="0">
                <a:latin typeface="Verdana" pitchFamily="34" charset="0"/>
              </a:rPr>
              <a:t>Air quality </a:t>
            </a: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en-GB" sz="1400" smtClean="0">
                <a:latin typeface="Verdana" pitchFamily="34" charset="0"/>
              </a:rPr>
              <a:t>Waste management </a:t>
            </a: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en-GB" sz="1400" smtClean="0">
                <a:latin typeface="Verdana" pitchFamily="34" charset="0"/>
              </a:rPr>
              <a:t>Laboratory and analyses</a:t>
            </a: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en-GB" sz="1400" smtClean="0">
                <a:latin typeface="Verdana" pitchFamily="34" charset="0"/>
              </a:rPr>
              <a:t>Landscape architecture and planning </a:t>
            </a: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en-GB" sz="1400" smtClean="0">
                <a:latin typeface="Verdana" pitchFamily="34" charset="0"/>
              </a:rPr>
              <a:t>Soil and ground water </a:t>
            </a: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en-GB" sz="1400" smtClean="0">
                <a:latin typeface="Verdana" pitchFamily="34" charset="0"/>
              </a:rPr>
              <a:t>Water supply</a:t>
            </a: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en-GB" sz="1400" smtClean="0">
                <a:latin typeface="Verdana" pitchFamily="34" charset="0"/>
              </a:rPr>
              <a:t>Water resources management </a:t>
            </a: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en-GB" sz="1400" smtClean="0">
                <a:latin typeface="Verdana" pitchFamily="34" charset="0"/>
              </a:rPr>
              <a:t>Environmental surveys </a:t>
            </a:r>
          </a:p>
          <a:p>
            <a:pPr lvl="1">
              <a:lnSpc>
                <a:spcPts val="1800"/>
              </a:lnSpc>
              <a:spcAft>
                <a:spcPts val="500"/>
              </a:spcAft>
            </a:pPr>
            <a:r>
              <a:rPr lang="en-GB" sz="1400" smtClean="0">
                <a:latin typeface="Verdana" pitchFamily="34" charset="0"/>
              </a:rPr>
              <a:t>EIA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endParaRPr lang="en-GB" sz="1600" smtClean="0">
              <a:latin typeface="Verdana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49788" y="1644650"/>
            <a:ext cx="3883025" cy="40624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0" rIns="0" bIns="0" anchor="ctr"/>
          <a:lstStyle/>
          <a:p>
            <a:pPr algn="ctr" eaLnBrk="0" hangingPunct="0">
              <a:spcBef>
                <a:spcPct val="30000"/>
              </a:spcBef>
            </a:pPr>
            <a:r>
              <a:rPr lang="en-GB" sz="1400">
                <a:solidFill>
                  <a:schemeClr val="bg1"/>
                </a:solidFill>
              </a:rPr>
              <a:t>Image size: 11,29 cm x 10,79 cm</a:t>
            </a:r>
          </a:p>
          <a:p>
            <a:pPr algn="ctr"/>
            <a:endParaRPr lang="en-GB"/>
          </a:p>
        </p:txBody>
      </p:sp>
      <p:pic>
        <p:nvPicPr>
          <p:cNvPr id="33797" name="Picture 5" descr="telkkäem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35500" y="1633538"/>
            <a:ext cx="39116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323528" y="3023401"/>
            <a:ext cx="3876675" cy="900113"/>
          </a:xfrm>
          <a:noFill/>
        </p:spPr>
        <p:txBody>
          <a:bodyPr/>
          <a:lstStyle/>
          <a:p>
            <a:r>
              <a:rPr lang="en-GB" cap="none" dirty="0" smtClean="0">
                <a:latin typeface="Verdana" pitchFamily="34" charset="0"/>
              </a:rPr>
              <a:t>RAMBOLL ANALYTICS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1960" y="3447033"/>
            <a:ext cx="4608512" cy="3078311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 smtClean="0">
                <a:latin typeface="Verdana" pitchFamily="34" charset="0"/>
              </a:rPr>
              <a:t>The biggest environmental laboratory in Finland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latin typeface="Verdana" pitchFamily="34" charset="0"/>
              </a:rPr>
              <a:t>A wide variety of inorganic, organic, microbiological and </a:t>
            </a:r>
            <a:r>
              <a:rPr lang="en-GB" sz="1400" dirty="0" err="1" smtClean="0">
                <a:latin typeface="Verdana" pitchFamily="34" charset="0"/>
              </a:rPr>
              <a:t>ecotoxicological</a:t>
            </a:r>
            <a:r>
              <a:rPr lang="en-GB" sz="1400" dirty="0" smtClean="0">
                <a:latin typeface="Verdana" pitchFamily="34" charset="0"/>
              </a:rPr>
              <a:t> analysing services</a:t>
            </a:r>
            <a:r>
              <a:rPr lang="fi-FI" sz="1400" dirty="0" smtClean="0">
                <a:latin typeface="Verdana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latin typeface="Verdana" pitchFamily="34" charset="0"/>
              </a:rPr>
              <a:t>Emission and noise measurements</a:t>
            </a:r>
          </a:p>
          <a:p>
            <a:pPr>
              <a:lnSpc>
                <a:spcPct val="100000"/>
              </a:lnSpc>
            </a:pPr>
            <a:r>
              <a:rPr lang="fi-FI" sz="1400" dirty="0" smtClean="0">
                <a:latin typeface="Verdana" pitchFamily="34" charset="0"/>
              </a:rPr>
              <a:t> </a:t>
            </a:r>
            <a:r>
              <a:rPr lang="fi-FI" sz="1400" dirty="0" err="1" smtClean="0">
                <a:latin typeface="Verdana" pitchFamily="34" charset="0"/>
              </a:rPr>
              <a:t>App</a:t>
            </a:r>
            <a:r>
              <a:rPr lang="fi-FI" sz="1400" dirty="0" smtClean="0">
                <a:latin typeface="Verdana" pitchFamily="34" charset="0"/>
              </a:rPr>
              <a:t>. 100 </a:t>
            </a:r>
            <a:r>
              <a:rPr lang="fi-FI" sz="1400" dirty="0" err="1" smtClean="0">
                <a:latin typeface="Verdana" pitchFamily="34" charset="0"/>
              </a:rPr>
              <a:t>specialists</a:t>
            </a:r>
            <a:endParaRPr lang="fi-FI" sz="1400" dirty="0" smtClean="0">
              <a:latin typeface="Verdana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1400" dirty="0" err="1" smtClean="0">
                <a:latin typeface="Verdana" pitchFamily="34" charset="0"/>
              </a:rPr>
              <a:t>App</a:t>
            </a:r>
            <a:r>
              <a:rPr lang="fi-FI" sz="1400" dirty="0" smtClean="0">
                <a:latin typeface="Verdana" pitchFamily="34" charset="0"/>
              </a:rPr>
              <a:t>. 400 000 </a:t>
            </a:r>
            <a:r>
              <a:rPr lang="fi-FI" sz="1400" dirty="0" err="1" smtClean="0">
                <a:latin typeface="Verdana" pitchFamily="34" charset="0"/>
              </a:rPr>
              <a:t>analyses</a:t>
            </a:r>
            <a:r>
              <a:rPr lang="fi-FI" sz="1400" dirty="0" smtClean="0">
                <a:latin typeface="Verdana" pitchFamily="34" charset="0"/>
              </a:rPr>
              <a:t> / </a:t>
            </a:r>
            <a:r>
              <a:rPr lang="fi-FI" sz="1400" dirty="0" err="1" smtClean="0">
                <a:latin typeface="Verdana" pitchFamily="34" charset="0"/>
              </a:rPr>
              <a:t>year</a:t>
            </a:r>
            <a:endParaRPr lang="fi-FI" sz="1400" dirty="0" smtClean="0">
              <a:latin typeface="Verdana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1400" dirty="0" err="1" smtClean="0">
                <a:latin typeface="Verdana" pitchFamily="34" charset="0"/>
              </a:rPr>
              <a:t>High</a:t>
            </a:r>
            <a:r>
              <a:rPr lang="fi-FI" sz="1400" dirty="0" smtClean="0">
                <a:latin typeface="Verdana" pitchFamily="34" charset="0"/>
              </a:rPr>
              <a:t> </a:t>
            </a:r>
            <a:r>
              <a:rPr lang="fi-FI" sz="1400" dirty="0" err="1" smtClean="0">
                <a:latin typeface="Verdana" pitchFamily="34" charset="0"/>
              </a:rPr>
              <a:t>level</a:t>
            </a:r>
            <a:r>
              <a:rPr lang="fi-FI" sz="1400" dirty="0" smtClean="0">
                <a:latin typeface="Verdana" pitchFamily="34" charset="0"/>
              </a:rPr>
              <a:t> </a:t>
            </a:r>
            <a:r>
              <a:rPr lang="fi-FI" sz="1400" dirty="0" err="1" smtClean="0">
                <a:latin typeface="Verdana" pitchFamily="34" charset="0"/>
              </a:rPr>
              <a:t>equipment</a:t>
            </a:r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0825" cy="28686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0" rIns="0" bIns="0" anchor="ctr"/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Image size: 7,94 cm x 25,4 cm</a:t>
            </a:r>
          </a:p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67589" name="Picture 5" descr="labr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13" y="-7938"/>
            <a:ext cx="9144000" cy="287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Ramboll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Words>1814</Words>
  <Application>Microsoft Office PowerPoint</Application>
  <PresentationFormat>On-screen Show (4:3)</PresentationFormat>
  <Paragraphs>284</Paragraphs>
  <Slides>45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1 Ramboll template</vt:lpstr>
      <vt:lpstr>Custom Design</vt:lpstr>
      <vt:lpstr>Occupational hygiene</vt:lpstr>
      <vt:lpstr>Introducing Ulla Lignell</vt:lpstr>
      <vt:lpstr>Slide 3</vt:lpstr>
      <vt:lpstr>RAMBOLL GROUP</vt:lpstr>
      <vt:lpstr>Slide 5</vt:lpstr>
      <vt:lpstr>RAMBOLL FINLAND OY</vt:lpstr>
      <vt:lpstr>SERVICES</vt:lpstr>
      <vt:lpstr>WATER AND ENVIRONMENT</vt:lpstr>
      <vt:lpstr>RAMBOLL ANALYTICS</vt:lpstr>
      <vt:lpstr>LABORATORy Services  Ramboll analytics</vt:lpstr>
      <vt:lpstr>Occupational hygiene </vt:lpstr>
      <vt:lpstr>Occupational hygiene measurements</vt:lpstr>
      <vt:lpstr>Occupational hygiene measurements</vt:lpstr>
      <vt:lpstr>Occupational exposure</vt:lpstr>
      <vt:lpstr>Consequences of insufficient working conditions</vt:lpstr>
      <vt:lpstr>Sampling Methods in occupational hygiene measurements</vt:lpstr>
      <vt:lpstr>Particle Size-selective Dust Sampling </vt:lpstr>
      <vt:lpstr>DUST measurements</vt:lpstr>
      <vt:lpstr>Occupational exposure to microbes</vt:lpstr>
      <vt:lpstr>Ramboll Services in occupational hygiene</vt:lpstr>
      <vt:lpstr>Examples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Indoor air</vt:lpstr>
      <vt:lpstr>Indoor air investigations</vt:lpstr>
      <vt:lpstr>Indoor air problems vs. symptoms</vt:lpstr>
      <vt:lpstr>Generality of moisture damage</vt:lpstr>
      <vt:lpstr>Guideline values </vt:lpstr>
      <vt:lpstr>Ramboll services in iAQ</vt:lpstr>
      <vt:lpstr>Moisture damage and microbes</vt:lpstr>
      <vt:lpstr>Indoor air measurements, Chemical compounds </vt:lpstr>
      <vt:lpstr>Indoor air measurements, Chemical compounds </vt:lpstr>
      <vt:lpstr>Building materials –asbestos, PCB and lead</vt:lpstr>
      <vt:lpstr>Sampling</vt:lpstr>
      <vt:lpstr>Examples</vt:lpstr>
      <vt:lpstr>Slide 41</vt:lpstr>
      <vt:lpstr>Slide 42</vt:lpstr>
      <vt:lpstr>Slide 43</vt:lpstr>
      <vt:lpstr>Slide 44</vt:lpstr>
      <vt:lpstr>Thank you</vt:lpstr>
    </vt:vector>
  </TitlesOfParts>
  <Company>skabelondesign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Paw Jeppesen</dc:creator>
  <cp:lastModifiedBy>erm</cp:lastModifiedBy>
  <cp:revision>266</cp:revision>
  <dcterms:created xsi:type="dcterms:W3CDTF">2008-10-01T07:01:41Z</dcterms:created>
  <dcterms:modified xsi:type="dcterms:W3CDTF">2011-06-03T07:23:48Z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rrentLogoPath">
    <vt:lpwstr/>
  </property>
  <property fmtid="{D5CDD505-2E9C-101B-9397-08002B2CF9AE}" pid="3" name="CurrentDepartmentName">
    <vt:lpwstr/>
  </property>
  <property fmtid="{D5CDD505-2E9C-101B-9397-08002B2CF9AE}" pid="4" name="CurrentCopyrightYear">
    <vt:lpwstr/>
  </property>
  <property fmtid="{D5CDD505-2E9C-101B-9397-08002B2CF9AE}" pid="5" name="CurrentLegalEntity">
    <vt:lpwstr/>
  </property>
  <property fmtid="{D5CDD505-2E9C-101B-9397-08002B2CF9AE}" pid="6" name="CurrentAllRightsNote">
    <vt:lpwstr/>
  </property>
  <property fmtid="{D5CDD505-2E9C-101B-9397-08002B2CF9AE}" pid="7" name="CurrentDate">
    <vt:lpwstr/>
  </property>
  <property fmtid="{D5CDD505-2E9C-101B-9397-08002B2CF9AE}" pid="8" name="CurrentPresentationTitle">
    <vt:lpwstr/>
  </property>
  <property fmtid="{D5CDD505-2E9C-101B-9397-08002B2CF9AE}" pid="9" name="CurrentAuthor">
    <vt:lpwstr/>
  </property>
  <property fmtid="{D5CDD505-2E9C-101B-9397-08002B2CF9AE}" pid="10" name="CurrentDepartment">
    <vt:lpwstr/>
  </property>
  <property fmtid="{D5CDD505-2E9C-101B-9397-08002B2CF9AE}" pid="11" name="CurrentOptionalInformation">
    <vt:lpwstr/>
  </property>
  <property fmtid="{D5CDD505-2E9C-101B-9397-08002B2CF9AE}" pid="12" name="CurrentBusinessLine">
    <vt:lpwstr/>
  </property>
  <property fmtid="{D5CDD505-2E9C-101B-9397-08002B2CF9AE}" pid="13" name="CurrentCountry">
    <vt:lpwstr/>
  </property>
</Properties>
</file>