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2" r:id="rId4"/>
    <p:sldId id="283" r:id="rId5"/>
    <p:sldId id="260" r:id="rId6"/>
    <p:sldId id="258" r:id="rId7"/>
    <p:sldId id="264" r:id="rId8"/>
    <p:sldId id="261" r:id="rId9"/>
    <p:sldId id="274" r:id="rId10"/>
    <p:sldId id="279" r:id="rId11"/>
    <p:sldId id="265" r:id="rId12"/>
    <p:sldId id="257" r:id="rId13"/>
    <p:sldId id="259" r:id="rId14"/>
    <p:sldId id="275" r:id="rId15"/>
    <p:sldId id="277" r:id="rId16"/>
    <p:sldId id="267" r:id="rId17"/>
    <p:sldId id="266" r:id="rId18"/>
    <p:sldId id="268" r:id="rId19"/>
    <p:sldId id="270" r:id="rId20"/>
    <p:sldId id="276" r:id="rId21"/>
    <p:sldId id="281" r:id="rId22"/>
    <p:sldId id="269" r:id="rId23"/>
    <p:sldId id="280" r:id="rId24"/>
    <p:sldId id="278" r:id="rId25"/>
    <p:sldId id="27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20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Müofastsiaalse</a:t>
            </a:r>
            <a:r>
              <a:rPr lang="en-US" dirty="0" smtClean="0"/>
              <a:t> </a:t>
            </a:r>
            <a:r>
              <a:rPr lang="en-US" dirty="0" err="1" smtClean="0"/>
              <a:t>valu</a:t>
            </a:r>
            <a:r>
              <a:rPr lang="en-US" dirty="0" smtClean="0"/>
              <a:t> </a:t>
            </a:r>
            <a:r>
              <a:rPr lang="en-US" dirty="0" err="1" smtClean="0"/>
              <a:t>sündroom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err="1" smtClean="0"/>
              <a:t>Haapsalu</a:t>
            </a:r>
            <a:r>
              <a:rPr lang="en-US" dirty="0" smtClean="0"/>
              <a:t> 26.05.2017</a:t>
            </a:r>
          </a:p>
          <a:p>
            <a:endParaRPr lang="en-US" dirty="0"/>
          </a:p>
          <a:p>
            <a:r>
              <a:rPr lang="en-US" dirty="0" smtClean="0"/>
              <a:t>Heli </a:t>
            </a:r>
            <a:r>
              <a:rPr lang="en-US" dirty="0" err="1" smtClean="0"/>
              <a:t>Ilomets</a:t>
            </a:r>
            <a:r>
              <a:rPr lang="en-US" dirty="0" smtClean="0"/>
              <a:t>-Vasar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8191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9" y="2971800"/>
            <a:ext cx="3840162" cy="2957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2" y="2971799"/>
            <a:ext cx="3496324" cy="2957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6" y="221673"/>
            <a:ext cx="4202114" cy="242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9" y="0"/>
            <a:ext cx="4281776" cy="282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156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rtikkel%2012%20Graafik__2017_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88"/>
          <a:stretch/>
        </p:blipFill>
        <p:spPr>
          <a:xfrm>
            <a:off x="549275" y="267368"/>
            <a:ext cx="8042276" cy="6590631"/>
          </a:xfrm>
        </p:spPr>
      </p:pic>
    </p:spTree>
    <p:extLst>
      <p:ext uri="{BB962C8B-B14F-4D97-AF65-F5344CB8AC3E}">
        <p14:creationId xmlns:p14="http://schemas.microsoft.com/office/powerpoint/2010/main" val="854986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738339"/>
          </a:xfrm>
        </p:spPr>
        <p:txBody>
          <a:bodyPr/>
          <a:lstStyle/>
          <a:p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470526"/>
            <a:ext cx="4209425" cy="4037482"/>
          </a:xfrm>
        </p:spPr>
        <p:txBody>
          <a:bodyPr>
            <a:normAutofit/>
          </a:bodyPr>
          <a:lstStyle/>
          <a:p>
            <a:r>
              <a:rPr lang="en-US" dirty="0" err="1" smtClean="0"/>
              <a:t>Müofastsiaalne</a:t>
            </a:r>
            <a:r>
              <a:rPr lang="en-US" dirty="0" smtClean="0"/>
              <a:t> </a:t>
            </a:r>
            <a:r>
              <a:rPr lang="en-US" dirty="0" err="1" smtClean="0"/>
              <a:t>valusündroomi</a:t>
            </a:r>
            <a:r>
              <a:rPr lang="en-US" dirty="0" smtClean="0"/>
              <a:t> </a:t>
            </a:r>
            <a:r>
              <a:rPr lang="en-US" dirty="0" err="1" smtClean="0"/>
              <a:t>põhjuseks</a:t>
            </a:r>
            <a:r>
              <a:rPr lang="en-US" dirty="0" smtClean="0"/>
              <a:t>  on </a:t>
            </a:r>
            <a:r>
              <a:rPr lang="en-US" dirty="0" err="1" smtClean="0"/>
              <a:t>müofastsiaalsete</a:t>
            </a:r>
            <a:r>
              <a:rPr lang="en-US" dirty="0" smtClean="0"/>
              <a:t> </a:t>
            </a:r>
            <a:r>
              <a:rPr lang="en-US" dirty="0" err="1" smtClean="0"/>
              <a:t>triggerpunktide</a:t>
            </a:r>
            <a:r>
              <a:rPr lang="en-US" dirty="0" smtClean="0"/>
              <a:t> </a:t>
            </a:r>
            <a:r>
              <a:rPr lang="en-US" dirty="0" err="1" smtClean="0"/>
              <a:t>teke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MVS </a:t>
            </a:r>
            <a:r>
              <a:rPr lang="en-US" dirty="0" err="1" smtClean="0"/>
              <a:t>püsimine</a:t>
            </a:r>
            <a:r>
              <a:rPr lang="en-US" dirty="0" smtClean="0"/>
              <a:t> </a:t>
            </a: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n-US" dirty="0" err="1" smtClean="0"/>
              <a:t>ägenemine</a:t>
            </a:r>
            <a:r>
              <a:rPr lang="en-US" dirty="0" smtClean="0"/>
              <a:t> on </a:t>
            </a:r>
            <a:r>
              <a:rPr lang="en-US" dirty="0" err="1" smtClean="0"/>
              <a:t>tingitud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9858" y="274721"/>
            <a:ext cx="3840480" cy="55753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mehaanilisest</a:t>
            </a:r>
            <a:r>
              <a:rPr lang="en-US" dirty="0" smtClean="0"/>
              <a:t> </a:t>
            </a:r>
            <a:r>
              <a:rPr lang="en-US" dirty="0" err="1" smtClean="0"/>
              <a:t>stressist</a:t>
            </a:r>
            <a:endParaRPr lang="en-US" dirty="0" smtClean="0"/>
          </a:p>
          <a:p>
            <a:r>
              <a:rPr lang="en-US" dirty="0" err="1" smtClean="0"/>
              <a:t>ainevahetuse</a:t>
            </a:r>
            <a:r>
              <a:rPr lang="en-US" dirty="0" smtClean="0"/>
              <a:t> </a:t>
            </a:r>
            <a:r>
              <a:rPr lang="en-US" dirty="0" err="1" smtClean="0"/>
              <a:t>häiretest</a:t>
            </a:r>
            <a:endParaRPr lang="en-US" dirty="0" smtClean="0"/>
          </a:p>
          <a:p>
            <a:r>
              <a:rPr lang="en-US" dirty="0" err="1" smtClean="0"/>
              <a:t>kaasuvatest</a:t>
            </a:r>
            <a:r>
              <a:rPr lang="en-US" dirty="0" smtClean="0"/>
              <a:t> </a:t>
            </a:r>
            <a:r>
              <a:rPr lang="en-US" dirty="0" err="1" smtClean="0"/>
              <a:t>luu</a:t>
            </a:r>
            <a:r>
              <a:rPr lang="en-US" dirty="0" smtClean="0"/>
              <a:t>- </a:t>
            </a:r>
            <a:r>
              <a:rPr lang="en-US" dirty="0" err="1" smtClean="0"/>
              <a:t>lihaskonna</a:t>
            </a:r>
            <a:r>
              <a:rPr lang="en-US" dirty="0" smtClean="0"/>
              <a:t> </a:t>
            </a:r>
            <a:r>
              <a:rPr lang="en-US" dirty="0" err="1" smtClean="0"/>
              <a:t>haigustest</a:t>
            </a:r>
            <a:endParaRPr lang="en-US" dirty="0" smtClean="0"/>
          </a:p>
          <a:p>
            <a:r>
              <a:rPr lang="en-US" dirty="0" err="1" smtClean="0"/>
              <a:t>psühholoogilistest</a:t>
            </a:r>
            <a:r>
              <a:rPr lang="en-US" dirty="0" smtClean="0"/>
              <a:t> </a:t>
            </a:r>
            <a:r>
              <a:rPr lang="en-US" dirty="0" err="1" smtClean="0"/>
              <a:t>teguritest</a:t>
            </a:r>
            <a:r>
              <a:rPr lang="en-US" dirty="0" smtClean="0"/>
              <a:t> (</a:t>
            </a:r>
            <a:r>
              <a:rPr lang="en-US" dirty="0" err="1" smtClean="0"/>
              <a:t>ärevus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rühihäiretest</a:t>
            </a:r>
            <a:r>
              <a:rPr lang="en-US" dirty="0" smtClean="0"/>
              <a:t> neurol. </a:t>
            </a:r>
            <a:r>
              <a:rPr lang="en-US" dirty="0" err="1"/>
              <a:t>h</a:t>
            </a:r>
            <a:r>
              <a:rPr lang="en-US" dirty="0" err="1" smtClean="0"/>
              <a:t>aiguste</a:t>
            </a:r>
            <a:r>
              <a:rPr lang="en-US" dirty="0" smtClean="0"/>
              <a:t> </a:t>
            </a:r>
            <a:r>
              <a:rPr lang="en-US" dirty="0" err="1" smtClean="0"/>
              <a:t>korral</a:t>
            </a:r>
            <a:endParaRPr lang="en-US" dirty="0" smtClean="0"/>
          </a:p>
          <a:p>
            <a:r>
              <a:rPr lang="en-US" dirty="0" smtClean="0"/>
              <a:t>D-</a:t>
            </a:r>
            <a:r>
              <a:rPr lang="en-US" dirty="0" err="1" smtClean="0"/>
              <a:t>vitamiini</a:t>
            </a:r>
            <a:r>
              <a:rPr lang="en-US" dirty="0" smtClean="0"/>
              <a:t> </a:t>
            </a:r>
            <a:r>
              <a:rPr lang="en-US" dirty="0" err="1" smtClean="0"/>
              <a:t>puudusest</a:t>
            </a:r>
            <a:endParaRPr lang="en-US" dirty="0" smtClean="0"/>
          </a:p>
          <a:p>
            <a:r>
              <a:rPr lang="en-US" dirty="0" err="1" smtClean="0"/>
              <a:t>Ravimite</a:t>
            </a:r>
            <a:r>
              <a:rPr lang="en-US" dirty="0" smtClean="0"/>
              <a:t> </a:t>
            </a:r>
            <a:r>
              <a:rPr lang="en-US" dirty="0" err="1" smtClean="0"/>
              <a:t>kõrvaltoimest</a:t>
            </a:r>
            <a:r>
              <a:rPr lang="en-US" dirty="0" smtClean="0"/>
              <a:t> (</a:t>
            </a:r>
            <a:r>
              <a:rPr lang="en-US" dirty="0" err="1" smtClean="0"/>
              <a:t>statiinid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hüpertüreoidismist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4201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3"/>
            <a:ext cx="3840480" cy="404128"/>
          </a:xfrm>
        </p:spPr>
        <p:txBody>
          <a:bodyPr/>
          <a:lstStyle/>
          <a:p>
            <a:r>
              <a:rPr lang="en-US" sz="2800" dirty="0" err="1" smtClean="0"/>
              <a:t>Diagnoosimine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324447"/>
            <a:ext cx="3450390" cy="421127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ANAMNEES &amp; PALPATSIOON</a:t>
            </a:r>
            <a:endParaRPr lang="et-EE" dirty="0" smtClean="0"/>
          </a:p>
          <a:p>
            <a:endParaRPr lang="en-US" dirty="0" smtClean="0"/>
          </a:p>
          <a:p>
            <a:r>
              <a:rPr lang="en-US" dirty="0" smtClean="0"/>
              <a:t>NB! </a:t>
            </a:r>
            <a:r>
              <a:rPr lang="en-US" dirty="0" err="1" smtClean="0"/>
              <a:t>Kaebuse</a:t>
            </a:r>
            <a:r>
              <a:rPr lang="en-US" dirty="0" smtClean="0"/>
              <a:t> </a:t>
            </a:r>
            <a:r>
              <a:rPr lang="en-US" dirty="0" err="1" smtClean="0"/>
              <a:t>tegelik</a:t>
            </a:r>
            <a:r>
              <a:rPr lang="en-US" dirty="0" smtClean="0"/>
              <a:t> </a:t>
            </a:r>
            <a:r>
              <a:rPr lang="en-US" dirty="0" err="1" smtClean="0"/>
              <a:t>põhjus</a:t>
            </a:r>
            <a:r>
              <a:rPr lang="en-US" dirty="0" smtClean="0"/>
              <a:t> </a:t>
            </a:r>
            <a:r>
              <a:rPr lang="en-US" dirty="0" err="1" smtClean="0"/>
              <a:t>võib</a:t>
            </a:r>
            <a:r>
              <a:rPr lang="en-US" dirty="0" smtClean="0"/>
              <a:t> </a:t>
            </a:r>
            <a:r>
              <a:rPr lang="en-US" dirty="0" err="1" smtClean="0"/>
              <a:t>valu</a:t>
            </a:r>
            <a:r>
              <a:rPr lang="en-US" dirty="0" smtClean="0"/>
              <a:t> </a:t>
            </a:r>
            <a:r>
              <a:rPr lang="en-US" dirty="0" err="1" smtClean="0"/>
              <a:t>kiirgumise</a:t>
            </a:r>
            <a:r>
              <a:rPr lang="en-US" dirty="0" smtClean="0"/>
              <a:t> </a:t>
            </a:r>
            <a:r>
              <a:rPr lang="en-US" dirty="0" err="1" smtClean="0"/>
              <a:t>tõttu</a:t>
            </a:r>
            <a:r>
              <a:rPr lang="en-US" dirty="0" smtClean="0"/>
              <a:t> olla </a:t>
            </a:r>
            <a:r>
              <a:rPr lang="en-US" dirty="0" err="1" smtClean="0"/>
              <a:t>selle</a:t>
            </a:r>
            <a:r>
              <a:rPr lang="en-US" dirty="0" smtClean="0"/>
              <a:t> </a:t>
            </a:r>
            <a:r>
              <a:rPr lang="en-US" dirty="0" err="1" smtClean="0"/>
              <a:t>põhjusest</a:t>
            </a:r>
            <a:r>
              <a:rPr lang="en-US" dirty="0" smtClean="0"/>
              <a:t> </a:t>
            </a:r>
            <a:r>
              <a:rPr lang="en-US" dirty="0" err="1" smtClean="0"/>
              <a:t>eemal</a:t>
            </a:r>
            <a:r>
              <a:rPr lang="et-EE" dirty="0" smtClean="0"/>
              <a:t> </a:t>
            </a:r>
          </a:p>
          <a:p>
            <a:r>
              <a:rPr lang="et-EE" sz="1600" dirty="0" smtClean="0"/>
              <a:t>(joonis- väikeste kuklalihaste triggerpunktid ja nendest tingitud valude kiirgumine)</a:t>
            </a:r>
            <a:endParaRPr lang="en-US" sz="1600" dirty="0" smtClean="0"/>
          </a:p>
          <a:p>
            <a:endParaRPr lang="en-US" dirty="0"/>
          </a:p>
          <a:p>
            <a:r>
              <a:rPr lang="en-US" dirty="0" err="1" smtClean="0"/>
              <a:t>Takistavad</a:t>
            </a:r>
            <a:r>
              <a:rPr lang="en-US" dirty="0" smtClean="0"/>
              <a:t> </a:t>
            </a:r>
            <a:r>
              <a:rPr lang="en-US" dirty="0" err="1" smtClean="0"/>
              <a:t>asjaolud</a:t>
            </a:r>
            <a:r>
              <a:rPr lang="en-US" dirty="0" smtClean="0"/>
              <a:t>: </a:t>
            </a:r>
            <a:r>
              <a:rPr lang="en-US" dirty="0" err="1" smtClean="0"/>
              <a:t>nahaaluse</a:t>
            </a:r>
            <a:r>
              <a:rPr lang="en-US" dirty="0" smtClean="0"/>
              <a:t> </a:t>
            </a:r>
            <a:r>
              <a:rPr lang="en-US" dirty="0" err="1" smtClean="0"/>
              <a:t>rasvkoe</a:t>
            </a:r>
            <a:r>
              <a:rPr lang="en-US" dirty="0" smtClean="0"/>
              <a:t> hulk, </a:t>
            </a:r>
            <a:r>
              <a:rPr lang="en-US" dirty="0" err="1" smtClean="0"/>
              <a:t>pealmise</a:t>
            </a:r>
            <a:r>
              <a:rPr lang="en-US" dirty="0" smtClean="0"/>
              <a:t> </a:t>
            </a:r>
            <a:r>
              <a:rPr lang="en-US" dirty="0" err="1" smtClean="0"/>
              <a:t>lihaskihi</a:t>
            </a:r>
            <a:r>
              <a:rPr lang="en-US" dirty="0" smtClean="0"/>
              <a:t> </a:t>
            </a: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n-US" dirty="0" err="1" smtClean="0"/>
              <a:t>aponeurooside</a:t>
            </a:r>
            <a:r>
              <a:rPr lang="en-US" dirty="0" smtClean="0"/>
              <a:t> </a:t>
            </a:r>
            <a:r>
              <a:rPr lang="en-US" dirty="0" err="1" smtClean="0"/>
              <a:t>esinemine</a:t>
            </a:r>
            <a:r>
              <a:rPr lang="en-US" dirty="0" smtClean="0"/>
              <a:t>, </a:t>
            </a:r>
            <a:r>
              <a:rPr lang="en-US" dirty="0" err="1" smtClean="0"/>
              <a:t>vähene</a:t>
            </a:r>
            <a:r>
              <a:rPr lang="en-US" dirty="0" smtClean="0"/>
              <a:t> </a:t>
            </a:r>
            <a:r>
              <a:rPr lang="en-US" dirty="0" err="1" smtClean="0"/>
              <a:t>palpeerimisoskus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Content Placeholder 7" descr="myofascial-pain-syndrome-12-728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6" t="11616" r="9400" b="7813"/>
          <a:stretch/>
        </p:blipFill>
        <p:spPr>
          <a:xfrm>
            <a:off x="4077368" y="1016000"/>
            <a:ext cx="5066632" cy="4492008"/>
          </a:xfrm>
        </p:spPr>
      </p:pic>
    </p:spTree>
    <p:extLst>
      <p:ext uri="{BB962C8B-B14F-4D97-AF65-F5344CB8AC3E}">
        <p14:creationId xmlns:p14="http://schemas.microsoft.com/office/powerpoint/2010/main" val="4284944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3744497" cy="4120986"/>
          </a:xfrm>
        </p:spPr>
        <p:txBody>
          <a:bodyPr/>
          <a:lstStyle/>
          <a:p>
            <a:r>
              <a:rPr lang="et-EE" dirty="0" smtClean="0"/>
              <a:t>M.Trapeziuse triggerpunktid ja </a:t>
            </a:r>
            <a:r>
              <a:rPr lang="et-EE" smtClean="0"/>
              <a:t>valude kiirgumine</a:t>
            </a:r>
          </a:p>
          <a:p>
            <a:endParaRPr lang="et-EE" dirty="0" smtClean="0"/>
          </a:p>
          <a:p>
            <a:endParaRPr lang="et-EE" dirty="0" smtClean="0"/>
          </a:p>
          <a:p>
            <a:r>
              <a:rPr lang="et-EE" dirty="0" smtClean="0"/>
              <a:t>Sagedaseimad triggerpunktid</a:t>
            </a:r>
            <a:r>
              <a:rPr lang="et-EE" dirty="0"/>
              <a:t> </a:t>
            </a:r>
            <a:r>
              <a:rPr lang="et-EE" dirty="0" smtClean="0"/>
              <a:t>on</a:t>
            </a:r>
          </a:p>
          <a:p>
            <a:r>
              <a:rPr lang="et-EE" dirty="0" smtClean="0"/>
              <a:t>m.trapecius, </a:t>
            </a:r>
          </a:p>
          <a:p>
            <a:r>
              <a:rPr lang="et-EE" dirty="0" smtClean="0"/>
              <a:t>m.levator scapulae, m.rhomboideus, </a:t>
            </a:r>
          </a:p>
          <a:p>
            <a:r>
              <a:rPr lang="et-EE" dirty="0" smtClean="0"/>
              <a:t>m.supraspinatus,</a:t>
            </a:r>
          </a:p>
          <a:p>
            <a:r>
              <a:rPr lang="et-EE" dirty="0" smtClean="0"/>
              <a:t>m. </a:t>
            </a:r>
            <a:r>
              <a:rPr lang="en-US" dirty="0" smtClean="0"/>
              <a:t>I</a:t>
            </a:r>
            <a:r>
              <a:rPr lang="et-EE" dirty="0" smtClean="0"/>
              <a:t>nfraspinatus</a:t>
            </a:r>
          </a:p>
          <a:p>
            <a:r>
              <a:rPr lang="et-EE" dirty="0" smtClean="0"/>
              <a:t>piirkonnas</a:t>
            </a:r>
          </a:p>
          <a:p>
            <a:endParaRPr lang="et-EE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10" y="2202872"/>
            <a:ext cx="4999789" cy="385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696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5" y="107576"/>
            <a:ext cx="8769926" cy="675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357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Müofastsiaalse</a:t>
            </a:r>
            <a:r>
              <a:rPr lang="en-US" sz="2400" dirty="0" smtClean="0"/>
              <a:t> </a:t>
            </a:r>
            <a:r>
              <a:rPr lang="en-US" sz="2400" dirty="0" err="1" smtClean="0"/>
              <a:t>valusündroomi</a:t>
            </a:r>
            <a:r>
              <a:rPr lang="en-US" sz="2400" dirty="0" smtClean="0"/>
              <a:t> </a:t>
            </a:r>
            <a:r>
              <a:rPr lang="en-US" sz="2400" dirty="0" err="1" smtClean="0"/>
              <a:t>diagnostikakriteeriumid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5 </a:t>
            </a:r>
            <a:r>
              <a:rPr lang="en-US" dirty="0" err="1" smtClean="0"/>
              <a:t>peamist</a:t>
            </a:r>
            <a:r>
              <a:rPr lang="en-US" dirty="0" smtClean="0"/>
              <a:t> </a:t>
            </a:r>
            <a:r>
              <a:rPr lang="en-US" dirty="0" err="1" smtClean="0"/>
              <a:t>kriteeriumit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Lokaalne</a:t>
            </a:r>
            <a:r>
              <a:rPr lang="en-US" dirty="0" smtClean="0"/>
              <a:t> </a:t>
            </a:r>
            <a:r>
              <a:rPr lang="en-US" dirty="0" err="1" smtClean="0"/>
              <a:t>spontaanne</a:t>
            </a:r>
            <a:r>
              <a:rPr lang="en-US" dirty="0" smtClean="0"/>
              <a:t> </a:t>
            </a:r>
            <a:r>
              <a:rPr lang="en-US" dirty="0" err="1" smtClean="0"/>
              <a:t>valu</a:t>
            </a:r>
            <a:endParaRPr lang="en-US" dirty="0" smtClean="0"/>
          </a:p>
          <a:p>
            <a:r>
              <a:rPr lang="en-US" dirty="0" err="1" smtClean="0"/>
              <a:t>Spontaanne</a:t>
            </a:r>
            <a:r>
              <a:rPr lang="en-US" dirty="0" smtClean="0"/>
              <a:t> </a:t>
            </a:r>
            <a:r>
              <a:rPr lang="en-US" dirty="0" err="1" smtClean="0"/>
              <a:t>valu</a:t>
            </a:r>
            <a:r>
              <a:rPr lang="en-US" dirty="0" smtClean="0"/>
              <a:t> </a:t>
            </a: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n-US" dirty="0" err="1" smtClean="0"/>
              <a:t>muud</a:t>
            </a:r>
            <a:r>
              <a:rPr lang="en-US" dirty="0" smtClean="0"/>
              <a:t> </a:t>
            </a:r>
            <a:r>
              <a:rPr lang="en-US" dirty="0" err="1" smtClean="0"/>
              <a:t>tundeaistingud</a:t>
            </a:r>
            <a:r>
              <a:rPr lang="en-US" dirty="0" smtClean="0"/>
              <a:t> </a:t>
            </a:r>
            <a:r>
              <a:rPr lang="en-US" dirty="0" err="1" smtClean="0"/>
              <a:t>antud</a:t>
            </a:r>
            <a:r>
              <a:rPr lang="en-US" dirty="0" smtClean="0"/>
              <a:t> </a:t>
            </a:r>
            <a:r>
              <a:rPr lang="en-US" dirty="0" err="1" smtClean="0"/>
              <a:t>triggerpunkti</a:t>
            </a:r>
            <a:r>
              <a:rPr lang="en-US" dirty="0" smtClean="0"/>
              <a:t> </a:t>
            </a:r>
            <a:r>
              <a:rPr lang="en-US" dirty="0" err="1" smtClean="0"/>
              <a:t>sümptomite</a:t>
            </a:r>
            <a:r>
              <a:rPr lang="en-US" dirty="0" smtClean="0"/>
              <a:t> </a:t>
            </a:r>
            <a:r>
              <a:rPr lang="en-US" dirty="0" err="1" smtClean="0"/>
              <a:t>kiirgumise</a:t>
            </a:r>
            <a:r>
              <a:rPr lang="en-US" dirty="0" smtClean="0"/>
              <a:t> alas</a:t>
            </a:r>
          </a:p>
          <a:p>
            <a:r>
              <a:rPr lang="en-US" dirty="0" err="1" smtClean="0"/>
              <a:t>Palpeeritava</a:t>
            </a:r>
            <a:r>
              <a:rPr lang="en-US" dirty="0" smtClean="0"/>
              <a:t> </a:t>
            </a:r>
            <a:r>
              <a:rPr lang="en-US" dirty="0" err="1" smtClean="0"/>
              <a:t>pinges</a:t>
            </a:r>
            <a:r>
              <a:rPr lang="en-US" dirty="0" smtClean="0"/>
              <a:t> </a:t>
            </a:r>
            <a:r>
              <a:rPr lang="en-US" dirty="0" err="1" smtClean="0"/>
              <a:t>lihaskiudude</a:t>
            </a:r>
            <a:r>
              <a:rPr lang="en-US" dirty="0" smtClean="0"/>
              <a:t> </a:t>
            </a:r>
            <a:r>
              <a:rPr lang="en-US" dirty="0" err="1" smtClean="0"/>
              <a:t>kogumi</a:t>
            </a:r>
            <a:r>
              <a:rPr lang="en-US" dirty="0" smtClean="0"/>
              <a:t> </a:t>
            </a:r>
            <a:r>
              <a:rPr lang="en-US" dirty="0" err="1" smtClean="0"/>
              <a:t>esinemine</a:t>
            </a:r>
            <a:endParaRPr lang="en-US" dirty="0" smtClean="0"/>
          </a:p>
          <a:p>
            <a:r>
              <a:rPr lang="en-US" dirty="0" err="1" smtClean="0"/>
              <a:t>Lokaliseerunud</a:t>
            </a:r>
            <a:r>
              <a:rPr lang="en-US" dirty="0" smtClean="0"/>
              <a:t> </a:t>
            </a:r>
            <a:r>
              <a:rPr lang="en-US" dirty="0" err="1" smtClean="0"/>
              <a:t>ülitundliku</a:t>
            </a:r>
            <a:r>
              <a:rPr lang="en-US" dirty="0" smtClean="0"/>
              <a:t> </a:t>
            </a:r>
            <a:r>
              <a:rPr lang="en-US" dirty="0" err="1" smtClean="0"/>
              <a:t>punkti</a:t>
            </a:r>
            <a:r>
              <a:rPr lang="en-US" dirty="0" smtClean="0"/>
              <a:t> </a:t>
            </a:r>
            <a:r>
              <a:rPr lang="en-US" dirty="0" err="1" smtClean="0"/>
              <a:t>esinemine</a:t>
            </a:r>
            <a:r>
              <a:rPr lang="en-US" dirty="0" smtClean="0"/>
              <a:t> </a:t>
            </a:r>
            <a:r>
              <a:rPr lang="en-US" dirty="0" err="1" smtClean="0"/>
              <a:t>selles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Liigesliikuvuse</a:t>
            </a:r>
            <a:r>
              <a:rPr lang="en-US" dirty="0" smtClean="0"/>
              <a:t> </a:t>
            </a:r>
            <a:r>
              <a:rPr lang="en-US" dirty="0" err="1" smtClean="0"/>
              <a:t>vähenemine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Abistavad</a:t>
            </a:r>
            <a:r>
              <a:rPr lang="en-US" dirty="0" smtClean="0"/>
              <a:t> </a:t>
            </a:r>
            <a:r>
              <a:rPr lang="en-US" dirty="0" err="1" smtClean="0"/>
              <a:t>kriteeriumid</a:t>
            </a:r>
            <a:r>
              <a:rPr lang="en-US" dirty="0" smtClean="0"/>
              <a:t>: 3/1</a:t>
            </a:r>
          </a:p>
          <a:p>
            <a:r>
              <a:rPr lang="en-US" dirty="0" err="1" smtClean="0"/>
              <a:t>Triggerpunktile</a:t>
            </a:r>
            <a:r>
              <a:rPr lang="en-US" dirty="0" smtClean="0"/>
              <a:t> </a:t>
            </a:r>
            <a:r>
              <a:rPr lang="en-US" dirty="0" err="1" smtClean="0"/>
              <a:t>surve</a:t>
            </a:r>
            <a:r>
              <a:rPr lang="en-US" dirty="0" smtClean="0"/>
              <a:t> </a:t>
            </a:r>
            <a:r>
              <a:rPr lang="en-US" dirty="0" err="1" smtClean="0"/>
              <a:t>avaldamisel</a:t>
            </a:r>
            <a:r>
              <a:rPr lang="en-US" dirty="0" smtClean="0"/>
              <a:t> </a:t>
            </a:r>
            <a:r>
              <a:rPr lang="en-US" dirty="0" err="1" smtClean="0"/>
              <a:t>spontaanse</a:t>
            </a:r>
            <a:r>
              <a:rPr lang="en-US" dirty="0" smtClean="0"/>
              <a:t> </a:t>
            </a:r>
            <a:r>
              <a:rPr lang="en-US" dirty="0" err="1" smtClean="0"/>
              <a:t>valu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sümptomite</a:t>
            </a:r>
            <a:r>
              <a:rPr lang="en-US" dirty="0" smtClean="0"/>
              <a:t> </a:t>
            </a:r>
            <a:r>
              <a:rPr lang="en-US" dirty="0" err="1" smtClean="0"/>
              <a:t>esinemine</a:t>
            </a:r>
            <a:endParaRPr lang="en-US" dirty="0" smtClean="0"/>
          </a:p>
          <a:p>
            <a:r>
              <a:rPr lang="en-US" dirty="0" err="1" smtClean="0"/>
              <a:t>Lokaalse</a:t>
            </a:r>
            <a:r>
              <a:rPr lang="en-US" dirty="0" smtClean="0"/>
              <a:t> </a:t>
            </a:r>
            <a:r>
              <a:rPr lang="en-US" dirty="0" err="1" smtClean="0"/>
              <a:t>lihaskokkutõmbe</a:t>
            </a:r>
            <a:r>
              <a:rPr lang="en-US" dirty="0" smtClean="0"/>
              <a:t> </a:t>
            </a:r>
            <a:r>
              <a:rPr lang="en-US" dirty="0" err="1" smtClean="0"/>
              <a:t>esinemine</a:t>
            </a:r>
            <a:r>
              <a:rPr lang="en-US" dirty="0" smtClean="0"/>
              <a:t> </a:t>
            </a:r>
            <a:r>
              <a:rPr lang="en-US" dirty="0" err="1" smtClean="0"/>
              <a:t>ristisuunalisel</a:t>
            </a:r>
            <a:r>
              <a:rPr lang="en-US" dirty="0" smtClean="0"/>
              <a:t> </a:t>
            </a:r>
            <a:r>
              <a:rPr lang="en-US" dirty="0" err="1" smtClean="0"/>
              <a:t>palpatsioonil</a:t>
            </a:r>
            <a:r>
              <a:rPr lang="en-US" dirty="0" smtClean="0"/>
              <a:t> </a:t>
            </a: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n-US" dirty="0" err="1" smtClean="0"/>
              <a:t>triggerpunkti</a:t>
            </a:r>
            <a:r>
              <a:rPr lang="en-US" dirty="0" smtClean="0"/>
              <a:t> </a:t>
            </a:r>
            <a:r>
              <a:rPr lang="en-US" dirty="0" err="1" smtClean="0"/>
              <a:t>süstimisel</a:t>
            </a:r>
            <a:endParaRPr lang="en-US" dirty="0" smtClean="0"/>
          </a:p>
          <a:p>
            <a:r>
              <a:rPr lang="en-US" dirty="0" err="1" smtClean="0"/>
              <a:t>Valu</a:t>
            </a:r>
            <a:r>
              <a:rPr lang="en-US" dirty="0" smtClean="0"/>
              <a:t> </a:t>
            </a:r>
            <a:r>
              <a:rPr lang="en-US" dirty="0" err="1" smtClean="0"/>
              <a:t>vähenemine</a:t>
            </a:r>
            <a:r>
              <a:rPr lang="en-US" dirty="0" smtClean="0"/>
              <a:t> </a:t>
            </a:r>
            <a:r>
              <a:rPr lang="en-US" dirty="0" err="1" smtClean="0"/>
              <a:t>lihase</a:t>
            </a:r>
            <a:r>
              <a:rPr lang="en-US" dirty="0" smtClean="0"/>
              <a:t> </a:t>
            </a:r>
            <a:r>
              <a:rPr lang="en-US" dirty="0" err="1" smtClean="0"/>
              <a:t>venitamisel</a:t>
            </a:r>
            <a:r>
              <a:rPr lang="en-US" dirty="0" smtClean="0"/>
              <a:t> </a:t>
            </a: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n-US" dirty="0" err="1" smtClean="0"/>
              <a:t>triggerpunkti</a:t>
            </a:r>
            <a:r>
              <a:rPr lang="en-US" dirty="0" smtClean="0"/>
              <a:t> </a:t>
            </a:r>
            <a:r>
              <a:rPr lang="en-US" dirty="0" err="1" smtClean="0"/>
              <a:t>süstimisel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897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2800" dirty="0" smtClean="0"/>
              <a:t>Müofastsiaalne valu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Triggerpunkt</a:t>
            </a:r>
            <a:r>
              <a:rPr lang="en-US" dirty="0" smtClean="0"/>
              <a:t> </a:t>
            </a:r>
            <a:r>
              <a:rPr lang="en-US" dirty="0" err="1" smtClean="0"/>
              <a:t>aktiveerub</a:t>
            </a:r>
            <a:r>
              <a:rPr lang="en-US" dirty="0" smtClean="0"/>
              <a:t> </a:t>
            </a:r>
            <a:r>
              <a:rPr lang="en-US" dirty="0" err="1" smtClean="0"/>
              <a:t>lihase</a:t>
            </a:r>
            <a:r>
              <a:rPr lang="en-US" dirty="0" smtClean="0"/>
              <a:t> </a:t>
            </a:r>
            <a:r>
              <a:rPr lang="en-US" dirty="0" err="1" smtClean="0"/>
              <a:t>ülekoormusest</a:t>
            </a:r>
            <a:r>
              <a:rPr lang="en-US" dirty="0" smtClean="0"/>
              <a:t> </a:t>
            </a:r>
            <a:r>
              <a:rPr lang="en-US" dirty="0" err="1" smtClean="0"/>
              <a:t>tekkinud</a:t>
            </a:r>
            <a:r>
              <a:rPr lang="en-US" dirty="0" smtClean="0"/>
              <a:t> </a:t>
            </a:r>
            <a:r>
              <a:rPr lang="en-US" dirty="0" err="1" smtClean="0"/>
              <a:t>kahjustuse</a:t>
            </a:r>
            <a:r>
              <a:rPr lang="en-US" dirty="0" smtClean="0"/>
              <a:t> </a:t>
            </a:r>
            <a:r>
              <a:rPr lang="en-US" dirty="0" err="1" smtClean="0"/>
              <a:t>järgse</a:t>
            </a:r>
            <a:r>
              <a:rPr lang="en-US" dirty="0" smtClean="0"/>
              <a:t> </a:t>
            </a:r>
            <a:r>
              <a:rPr lang="en-US" dirty="0" err="1" smtClean="0"/>
              <a:t>atsetüülkoliini</a:t>
            </a:r>
            <a:r>
              <a:rPr lang="en-US" dirty="0" smtClean="0"/>
              <a:t> </a:t>
            </a:r>
            <a:r>
              <a:rPr lang="en-US" dirty="0" err="1" smtClean="0"/>
              <a:t>vabanemise</a:t>
            </a:r>
            <a:r>
              <a:rPr lang="en-US" dirty="0" smtClean="0"/>
              <a:t> </a:t>
            </a:r>
            <a:r>
              <a:rPr lang="en-US" dirty="0" err="1" smtClean="0"/>
              <a:t>tõttu</a:t>
            </a:r>
            <a:r>
              <a:rPr lang="en-US" dirty="0" smtClean="0"/>
              <a:t>, </a:t>
            </a:r>
            <a:r>
              <a:rPr lang="en-US" dirty="0" err="1" smtClean="0"/>
              <a:t>mis</a:t>
            </a:r>
            <a:r>
              <a:rPr lang="en-US" dirty="0" smtClean="0"/>
              <a:t> </a:t>
            </a:r>
            <a:r>
              <a:rPr lang="en-US" dirty="0" err="1" smtClean="0"/>
              <a:t>põhjustab</a:t>
            </a:r>
            <a:r>
              <a:rPr lang="en-US" dirty="0" smtClean="0"/>
              <a:t> </a:t>
            </a:r>
            <a:r>
              <a:rPr lang="en-US" dirty="0" err="1" smtClean="0"/>
              <a:t>lihase</a:t>
            </a:r>
            <a:r>
              <a:rPr lang="en-US" dirty="0" smtClean="0"/>
              <a:t>  </a:t>
            </a:r>
            <a:r>
              <a:rPr lang="en-US" dirty="0" err="1" smtClean="0"/>
              <a:t>kokkutõmbe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Erinevalt</a:t>
            </a:r>
            <a:r>
              <a:rPr lang="en-US" dirty="0" smtClean="0"/>
              <a:t> </a:t>
            </a:r>
            <a:r>
              <a:rPr lang="en-US" dirty="0" err="1" smtClean="0"/>
              <a:t>kõõlusrefleksist</a:t>
            </a:r>
            <a:r>
              <a:rPr lang="en-US" dirty="0"/>
              <a:t> </a:t>
            </a:r>
            <a:r>
              <a:rPr lang="en-US" dirty="0" err="1" smtClean="0"/>
              <a:t>haarab</a:t>
            </a:r>
            <a:r>
              <a:rPr lang="en-US" dirty="0" smtClean="0"/>
              <a:t> see </a:t>
            </a:r>
            <a:r>
              <a:rPr lang="en-US" dirty="0" err="1" smtClean="0"/>
              <a:t>vaid</a:t>
            </a:r>
            <a:r>
              <a:rPr lang="en-US" dirty="0" smtClean="0"/>
              <a:t> </a:t>
            </a:r>
            <a:r>
              <a:rPr lang="en-US" dirty="0" err="1" smtClean="0"/>
              <a:t>osasid</a:t>
            </a:r>
            <a:r>
              <a:rPr lang="en-US" dirty="0" smtClean="0"/>
              <a:t> </a:t>
            </a:r>
            <a:r>
              <a:rPr lang="en-US" dirty="0" err="1" smtClean="0"/>
              <a:t>lihaskiude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Seljaaju</a:t>
            </a:r>
            <a:r>
              <a:rPr lang="en-US" dirty="0" smtClean="0"/>
              <a:t> </a:t>
            </a:r>
            <a:r>
              <a:rPr lang="en-US" dirty="0" err="1" smtClean="0"/>
              <a:t>dorsaalse</a:t>
            </a:r>
            <a:r>
              <a:rPr lang="en-US" dirty="0" smtClean="0"/>
              <a:t> </a:t>
            </a:r>
            <a:r>
              <a:rPr lang="en-US" dirty="0" err="1" smtClean="0"/>
              <a:t>sarve</a:t>
            </a:r>
            <a:r>
              <a:rPr lang="en-US" dirty="0" smtClean="0"/>
              <a:t> </a:t>
            </a:r>
            <a:r>
              <a:rPr lang="en-US" dirty="0" err="1" smtClean="0"/>
              <a:t>neuronite</a:t>
            </a:r>
            <a:r>
              <a:rPr lang="en-US" dirty="0" smtClean="0"/>
              <a:t> </a:t>
            </a:r>
            <a:r>
              <a:rPr lang="en-US" dirty="0" err="1" smtClean="0"/>
              <a:t>kaudu</a:t>
            </a:r>
            <a:r>
              <a:rPr lang="en-US" dirty="0" smtClean="0"/>
              <a:t> </a:t>
            </a:r>
            <a:r>
              <a:rPr lang="en-US" dirty="0" err="1" smtClean="0"/>
              <a:t>tekib</a:t>
            </a:r>
            <a:r>
              <a:rPr lang="en-US" dirty="0" smtClean="0"/>
              <a:t> </a:t>
            </a:r>
            <a:r>
              <a:rPr lang="en-US" dirty="0" err="1" smtClean="0"/>
              <a:t>igal</a:t>
            </a:r>
            <a:r>
              <a:rPr lang="en-US" dirty="0" smtClean="0"/>
              <a:t> </a:t>
            </a:r>
            <a:r>
              <a:rPr lang="en-US" dirty="0" err="1" smtClean="0"/>
              <a:t>triggerpunktil</a:t>
            </a:r>
            <a:r>
              <a:rPr lang="en-US" dirty="0" smtClean="0"/>
              <a:t> </a:t>
            </a:r>
            <a:r>
              <a:rPr lang="en-US" dirty="0" err="1" smtClean="0"/>
              <a:t>oma</a:t>
            </a:r>
            <a:r>
              <a:rPr lang="en-US" dirty="0" smtClean="0"/>
              <a:t> </a:t>
            </a:r>
            <a:r>
              <a:rPr lang="en-US" dirty="0" err="1" smtClean="0"/>
              <a:t>nn</a:t>
            </a:r>
            <a:r>
              <a:rPr lang="en-US" dirty="0" smtClean="0"/>
              <a:t> TP </a:t>
            </a:r>
            <a:r>
              <a:rPr lang="en-US" dirty="0" err="1" smtClean="0"/>
              <a:t>ühendus</a:t>
            </a:r>
            <a:r>
              <a:rPr lang="en-US" dirty="0" smtClean="0"/>
              <a:t>, </a:t>
            </a:r>
            <a:r>
              <a:rPr lang="en-US" dirty="0" err="1" smtClean="0"/>
              <a:t>mis</a:t>
            </a:r>
            <a:r>
              <a:rPr lang="en-US" dirty="0" smtClean="0"/>
              <a:t> </a:t>
            </a:r>
            <a:r>
              <a:rPr lang="en-US" dirty="0" err="1" smtClean="0"/>
              <a:t>võib</a:t>
            </a:r>
            <a:r>
              <a:rPr lang="en-US" dirty="0" smtClean="0"/>
              <a:t> </a:t>
            </a:r>
            <a:r>
              <a:rPr lang="en-US" dirty="0" err="1" smtClean="0"/>
              <a:t>teiste</a:t>
            </a:r>
            <a:r>
              <a:rPr lang="en-US" dirty="0" smtClean="0"/>
              <a:t> TP </a:t>
            </a:r>
            <a:r>
              <a:rPr lang="en-US" dirty="0" err="1" smtClean="0"/>
              <a:t>ühendustega</a:t>
            </a:r>
            <a:r>
              <a:rPr lang="en-US" dirty="0" smtClean="0"/>
              <a:t> </a:t>
            </a:r>
            <a:r>
              <a:rPr lang="en-US" dirty="0" err="1" smtClean="0"/>
              <a:t>ühineda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latentsena</a:t>
            </a:r>
            <a:r>
              <a:rPr lang="en-US" dirty="0" smtClean="0"/>
              <a:t> </a:t>
            </a:r>
            <a:r>
              <a:rPr lang="en-US" dirty="0" err="1" smtClean="0"/>
              <a:t>püsinud</a:t>
            </a:r>
            <a:r>
              <a:rPr lang="en-US" dirty="0" smtClean="0"/>
              <a:t> TP </a:t>
            </a:r>
            <a:r>
              <a:rPr lang="en-US" dirty="0" err="1" smtClean="0"/>
              <a:t>aktiveerida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Content Placeholder 6" descr="400px-Diagram-mps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6" t="4369" r="11527" b="2783"/>
          <a:stretch/>
        </p:blipFill>
        <p:spPr>
          <a:xfrm>
            <a:off x="4037263" y="611872"/>
            <a:ext cx="4999789" cy="5176654"/>
          </a:xfrm>
        </p:spPr>
      </p:pic>
    </p:spTree>
    <p:extLst>
      <p:ext uri="{BB962C8B-B14F-4D97-AF65-F5344CB8AC3E}">
        <p14:creationId xmlns:p14="http://schemas.microsoft.com/office/powerpoint/2010/main" val="2263871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38808t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" r="188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Pinges</a:t>
            </a:r>
            <a:r>
              <a:rPr lang="en-US" dirty="0" smtClean="0"/>
              <a:t> </a:t>
            </a:r>
            <a:r>
              <a:rPr lang="en-US" dirty="0" err="1" smtClean="0"/>
              <a:t>lihaskiud</a:t>
            </a:r>
            <a:r>
              <a:rPr lang="en-US" dirty="0" smtClean="0"/>
              <a:t> </a:t>
            </a:r>
            <a:r>
              <a:rPr lang="en-US" dirty="0" err="1" smtClean="0"/>
              <a:t>vajavad</a:t>
            </a:r>
            <a:r>
              <a:rPr lang="en-US" dirty="0" smtClean="0"/>
              <a:t> </a:t>
            </a:r>
            <a:r>
              <a:rPr lang="en-US" dirty="0" err="1" smtClean="0"/>
              <a:t>pideva</a:t>
            </a:r>
            <a:r>
              <a:rPr lang="en-US" dirty="0" smtClean="0"/>
              <a:t> </a:t>
            </a:r>
            <a:r>
              <a:rPr lang="en-US" dirty="0" err="1" smtClean="0"/>
              <a:t>kokkutõmbe</a:t>
            </a:r>
            <a:r>
              <a:rPr lang="en-US" dirty="0" smtClean="0"/>
              <a:t> </a:t>
            </a:r>
            <a:r>
              <a:rPr lang="en-US" dirty="0" err="1" smtClean="0"/>
              <a:t>säilitamiseks</a:t>
            </a:r>
            <a:r>
              <a:rPr lang="en-US" dirty="0" smtClean="0"/>
              <a:t> </a:t>
            </a:r>
            <a:r>
              <a:rPr lang="en-US" dirty="0" err="1" smtClean="0"/>
              <a:t>energiat</a:t>
            </a:r>
            <a:r>
              <a:rPr lang="en-US" dirty="0" smtClean="0"/>
              <a:t>. </a:t>
            </a:r>
            <a:r>
              <a:rPr lang="en-US" dirty="0" err="1" smtClean="0"/>
              <a:t>Lihaspinge</a:t>
            </a:r>
            <a:r>
              <a:rPr lang="en-US" dirty="0" smtClean="0"/>
              <a:t> </a:t>
            </a:r>
            <a:r>
              <a:rPr lang="en-US" dirty="0" err="1" smtClean="0"/>
              <a:t>tõttu</a:t>
            </a:r>
            <a:r>
              <a:rPr lang="en-US" dirty="0" smtClean="0"/>
              <a:t> on TP-I </a:t>
            </a:r>
            <a:r>
              <a:rPr lang="en-US" dirty="0" err="1" smtClean="0"/>
              <a:t>ümber</a:t>
            </a:r>
            <a:r>
              <a:rPr lang="en-US" dirty="0" smtClean="0"/>
              <a:t> </a:t>
            </a:r>
            <a:r>
              <a:rPr lang="en-US" dirty="0" err="1" smtClean="0"/>
              <a:t>kapillaarid</a:t>
            </a:r>
            <a:r>
              <a:rPr lang="en-US" dirty="0" smtClean="0"/>
              <a:t> </a:t>
            </a:r>
            <a:r>
              <a:rPr lang="en-US" dirty="0" err="1" smtClean="0"/>
              <a:t>kokku</a:t>
            </a:r>
            <a:r>
              <a:rPr lang="en-US" dirty="0" smtClean="0"/>
              <a:t> </a:t>
            </a:r>
            <a:r>
              <a:rPr lang="en-US" dirty="0" err="1" smtClean="0"/>
              <a:t>surutud</a:t>
            </a:r>
            <a:r>
              <a:rPr lang="en-US" dirty="0" smtClean="0"/>
              <a:t>- </a:t>
            </a:r>
            <a:r>
              <a:rPr lang="en-US" dirty="0" err="1" smtClean="0"/>
              <a:t>tekib</a:t>
            </a:r>
            <a:r>
              <a:rPr lang="en-US" dirty="0" smtClean="0"/>
              <a:t> </a:t>
            </a:r>
            <a:r>
              <a:rPr lang="en-US" dirty="0" err="1" smtClean="0"/>
              <a:t>lokaalne</a:t>
            </a:r>
            <a:r>
              <a:rPr lang="en-US" dirty="0" smtClean="0"/>
              <a:t> </a:t>
            </a:r>
            <a:r>
              <a:rPr lang="en-US" dirty="0" err="1" smtClean="0"/>
              <a:t>isheemia</a:t>
            </a:r>
            <a:r>
              <a:rPr lang="en-US" dirty="0" smtClean="0"/>
              <a:t>…</a:t>
            </a:r>
            <a:r>
              <a:rPr lang="en-US" dirty="0" err="1" smtClean="0"/>
              <a:t>hüpoksia</a:t>
            </a:r>
            <a:r>
              <a:rPr lang="en-US" dirty="0" smtClean="0"/>
              <a:t>….</a:t>
            </a:r>
            <a:r>
              <a:rPr lang="en-US" dirty="0" err="1" smtClean="0"/>
              <a:t>glükolüütilise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aeroobse</a:t>
            </a:r>
            <a:r>
              <a:rPr lang="en-US" dirty="0" smtClean="0"/>
              <a:t> </a:t>
            </a:r>
            <a:r>
              <a:rPr lang="en-US" dirty="0" err="1" smtClean="0"/>
              <a:t>energiaga</a:t>
            </a:r>
            <a:r>
              <a:rPr lang="en-US" dirty="0" smtClean="0"/>
              <a:t> </a:t>
            </a:r>
            <a:r>
              <a:rPr lang="en-US" dirty="0" err="1" smtClean="0"/>
              <a:t>varustamise</a:t>
            </a:r>
            <a:r>
              <a:rPr lang="en-US" dirty="0" smtClean="0"/>
              <a:t> </a:t>
            </a:r>
            <a:r>
              <a:rPr lang="en-US" dirty="0" err="1" smtClean="0"/>
              <a:t>häire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Energiakriisi</a:t>
            </a:r>
            <a:r>
              <a:rPr lang="en-US" dirty="0" smtClean="0"/>
              <a:t> </a:t>
            </a:r>
            <a:r>
              <a:rPr lang="en-US" dirty="0" err="1" smtClean="0"/>
              <a:t>tõttu</a:t>
            </a:r>
            <a:r>
              <a:rPr lang="en-US" dirty="0" smtClean="0"/>
              <a:t> </a:t>
            </a:r>
            <a:r>
              <a:rPr lang="en-US" dirty="0" err="1" smtClean="0"/>
              <a:t>vabanevad</a:t>
            </a:r>
            <a:r>
              <a:rPr lang="en-US" dirty="0" smtClean="0"/>
              <a:t> </a:t>
            </a:r>
            <a:r>
              <a:rPr lang="en-US" dirty="0" err="1" smtClean="0"/>
              <a:t>lihaskoes</a:t>
            </a:r>
            <a:r>
              <a:rPr lang="en-US" dirty="0" smtClean="0"/>
              <a:t> </a:t>
            </a:r>
            <a:r>
              <a:rPr lang="en-US" dirty="0" err="1" smtClean="0"/>
              <a:t>sensibiliseerivad</a:t>
            </a:r>
            <a:r>
              <a:rPr lang="en-US" dirty="0" smtClean="0"/>
              <a:t> </a:t>
            </a:r>
            <a:r>
              <a:rPr lang="en-US" dirty="0" err="1" smtClean="0"/>
              <a:t>ained</a:t>
            </a:r>
            <a:r>
              <a:rPr lang="en-US" dirty="0" smtClean="0"/>
              <a:t>, </a:t>
            </a:r>
            <a:r>
              <a:rPr lang="en-US" dirty="0" err="1" smtClean="0"/>
              <a:t>mis</a:t>
            </a:r>
            <a:r>
              <a:rPr lang="en-US" dirty="0" smtClean="0"/>
              <a:t> </a:t>
            </a:r>
            <a:r>
              <a:rPr lang="en-US" dirty="0" err="1" smtClean="0"/>
              <a:t>aktiveerivad</a:t>
            </a:r>
            <a:r>
              <a:rPr lang="en-US" dirty="0" smtClean="0"/>
              <a:t> </a:t>
            </a:r>
            <a:r>
              <a:rPr lang="en-US" dirty="0" err="1" smtClean="0"/>
              <a:t>valutundlikud</a:t>
            </a:r>
            <a:r>
              <a:rPr lang="en-US" dirty="0" smtClean="0"/>
              <a:t> </a:t>
            </a:r>
            <a:r>
              <a:rPr lang="en-US" dirty="0" err="1" smtClean="0"/>
              <a:t>närvirakud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04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Triggerpunktide</a:t>
            </a:r>
            <a:r>
              <a:rPr lang="en-US" dirty="0" smtClean="0"/>
              <a:t> </a:t>
            </a:r>
            <a:r>
              <a:rPr lang="en-US" dirty="0" err="1" smtClean="0"/>
              <a:t>ravi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Nn</a:t>
            </a:r>
            <a:r>
              <a:rPr lang="en-US" dirty="0" smtClean="0"/>
              <a:t>. </a:t>
            </a:r>
            <a:r>
              <a:rPr lang="en-US" dirty="0" err="1" smtClean="0"/>
              <a:t>Triggerpunktide</a:t>
            </a:r>
            <a:r>
              <a:rPr lang="en-US" dirty="0" smtClean="0"/>
              <a:t> </a:t>
            </a:r>
            <a:r>
              <a:rPr lang="en-US" dirty="0" err="1" smtClean="0"/>
              <a:t>vabastamine</a:t>
            </a:r>
            <a:endParaRPr lang="en-US" dirty="0" smtClean="0"/>
          </a:p>
          <a:p>
            <a:r>
              <a:rPr lang="en-US" dirty="0" err="1" smtClean="0"/>
              <a:t>Invasiivsed</a:t>
            </a:r>
            <a:r>
              <a:rPr lang="en-US" dirty="0" smtClean="0"/>
              <a:t> </a:t>
            </a:r>
            <a:r>
              <a:rPr lang="en-US" dirty="0" err="1" smtClean="0"/>
              <a:t>meetodid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Dry needling</a:t>
            </a:r>
            <a:r>
              <a:rPr lang="et-EE" dirty="0" smtClean="0"/>
              <a:t> e nõelravi</a:t>
            </a:r>
            <a:r>
              <a:rPr lang="en-US" dirty="0" smtClean="0"/>
              <a:t> (</a:t>
            </a:r>
            <a:r>
              <a:rPr lang="en-US" dirty="0" err="1" smtClean="0"/>
              <a:t>mitte</a:t>
            </a:r>
            <a:r>
              <a:rPr lang="en-US" dirty="0" smtClean="0"/>
              <a:t> </a:t>
            </a:r>
            <a:r>
              <a:rPr lang="en-US" dirty="0" err="1" smtClean="0"/>
              <a:t>akupunktuur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err="1" smtClean="0"/>
              <a:t>Ravimite</a:t>
            </a:r>
            <a:r>
              <a:rPr lang="en-US" dirty="0" smtClean="0"/>
              <a:t> </a:t>
            </a:r>
            <a:r>
              <a:rPr lang="en-US" dirty="0" err="1" smtClean="0"/>
              <a:t>süsted</a:t>
            </a:r>
            <a:r>
              <a:rPr lang="et-EE" dirty="0" smtClean="0"/>
              <a:t> </a:t>
            </a:r>
            <a:endParaRPr lang="en-US" dirty="0" smtClean="0"/>
          </a:p>
          <a:p>
            <a:r>
              <a:rPr lang="en-US" dirty="0" err="1" smtClean="0"/>
              <a:t>Mitteinvasiivsed</a:t>
            </a:r>
            <a:r>
              <a:rPr lang="en-US" dirty="0" smtClean="0"/>
              <a:t> </a:t>
            </a:r>
            <a:r>
              <a:rPr lang="en-US" dirty="0" err="1" smtClean="0"/>
              <a:t>meetodid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Manuaalteraapia</a:t>
            </a:r>
            <a:r>
              <a:rPr lang="en-US" dirty="0" smtClean="0"/>
              <a:t>, </a:t>
            </a:r>
            <a:r>
              <a:rPr lang="en-US" dirty="0" err="1" smtClean="0"/>
              <a:t>harjutused</a:t>
            </a:r>
            <a:r>
              <a:rPr lang="en-US" dirty="0" smtClean="0"/>
              <a:t>, </a:t>
            </a:r>
            <a:r>
              <a:rPr lang="en-US" dirty="0" err="1" smtClean="0"/>
              <a:t>massaaž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Füsioteraapia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Elektriravi</a:t>
            </a:r>
            <a:r>
              <a:rPr lang="en-US" dirty="0" smtClean="0"/>
              <a:t>; TENS</a:t>
            </a:r>
            <a:r>
              <a:rPr lang="et-EE" dirty="0" smtClean="0"/>
              <a:t>=transkutaanne elektriline närvistimulatsioon</a:t>
            </a:r>
            <a:r>
              <a:rPr lang="en-US" dirty="0" smtClean="0"/>
              <a:t>, Low-Level-Laser- therapy, </a:t>
            </a:r>
            <a:r>
              <a:rPr lang="en-US" dirty="0" err="1" smtClean="0"/>
              <a:t>Ultraheli</a:t>
            </a:r>
            <a:r>
              <a:rPr lang="et-EE" dirty="0" smtClean="0"/>
              <a:t> (fonoforees ravigeeli või- salviga)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NSAID, </a:t>
            </a:r>
            <a:r>
              <a:rPr lang="en-US" dirty="0" err="1" smtClean="0"/>
              <a:t>antidepressandid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3847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92969"/>
          </a:xfrm>
        </p:spPr>
        <p:txBody>
          <a:bodyPr/>
          <a:lstStyle/>
          <a:p>
            <a:r>
              <a:rPr lang="et-EE" dirty="0" smtClean="0"/>
              <a:t>Valu lihastes</a:t>
            </a:r>
            <a:endParaRPr lang="et-E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9275" y="900545"/>
            <a:ext cx="8042276" cy="5043056"/>
          </a:xfrm>
        </p:spPr>
        <p:txBody>
          <a:bodyPr>
            <a:normAutofit/>
          </a:bodyPr>
          <a:lstStyle/>
          <a:p>
            <a:r>
              <a:rPr lang="et-EE" dirty="0" smtClean="0"/>
              <a:t>Aastasadu nimetati lihasevalu lihtsalt reumatismiks, hiljem lihasreumaks. Arvati, et tegemist on põletikulise protsessiga. 1904. aastal tuli meditsiiniterminoloogiasse uus sõna selle patoloogia kirjeldamiseks: „</a:t>
            </a:r>
            <a:r>
              <a:rPr lang="et-EE" b="1" dirty="0" smtClean="0"/>
              <a:t>fibrosiit“. </a:t>
            </a:r>
            <a:r>
              <a:rPr lang="et-EE" dirty="0" smtClean="0"/>
              <a:t>Eelmise sajandi keskel kujunes arusaam, et seda tüüpi valusid saab jagada kaheks:</a:t>
            </a:r>
            <a:r>
              <a:rPr lang="et-EE" b="1" dirty="0" smtClean="0"/>
              <a:t> fibromüalgiaks </a:t>
            </a:r>
            <a:r>
              <a:rPr lang="et-EE" dirty="0" smtClean="0"/>
              <a:t>ja </a:t>
            </a:r>
            <a:r>
              <a:rPr lang="et-EE" b="1" dirty="0" smtClean="0"/>
              <a:t>müofastsiaalseks valuks</a:t>
            </a:r>
            <a:r>
              <a:rPr lang="et-EE" dirty="0" smtClean="0"/>
              <a:t>.</a:t>
            </a:r>
          </a:p>
          <a:p>
            <a:pPr marL="0" indent="0">
              <a:buNone/>
            </a:pPr>
            <a:r>
              <a:rPr lang="et-EE" dirty="0" smtClean="0"/>
              <a:t> FM termin pärineb aastast 1976. 1992 tunnistas WHO fibromüalgia iseseisvaks haiguseks.</a:t>
            </a:r>
          </a:p>
          <a:p>
            <a:pPr marL="0" indent="0">
              <a:buNone/>
            </a:pPr>
            <a:r>
              <a:rPr lang="et-EE" dirty="0" smtClean="0"/>
              <a:t>FM levimus üldrahvastikus on umbes 0,5-4%, naistel 9x sagedamini kui meestel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71506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t-EE" dirty="0"/>
              <a:t>https://www.youtube.com/watch?v=uLckg7hmpIc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0" r="16190"/>
          <a:stretch>
            <a:fillRect/>
          </a:stretch>
        </p:blipFill>
        <p:spPr bwMode="auto">
          <a:xfrm>
            <a:off x="4994130" y="361047"/>
            <a:ext cx="3540269" cy="531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522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1444532"/>
          </a:xfrm>
        </p:spPr>
        <p:txBody>
          <a:bodyPr/>
          <a:lstStyle/>
          <a:p>
            <a:endParaRPr lang="et-E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039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8610601" cy="1162050"/>
          </a:xfrm>
        </p:spPr>
        <p:txBody>
          <a:bodyPr/>
          <a:lstStyle/>
          <a:p>
            <a:r>
              <a:rPr lang="en-US" sz="2800" dirty="0" err="1" smtClean="0"/>
              <a:t>Füsio</a:t>
            </a:r>
            <a:r>
              <a:rPr lang="en-US" sz="2800" dirty="0" smtClean="0"/>
              <a:t>- e. </a:t>
            </a:r>
            <a:r>
              <a:rPr lang="en-US" sz="2800" dirty="0" err="1" smtClean="0"/>
              <a:t>vahurullimine</a:t>
            </a:r>
            <a:r>
              <a:rPr lang="en-US" sz="2800" dirty="0" smtClean="0"/>
              <a:t> e </a:t>
            </a:r>
            <a:r>
              <a:rPr lang="en-US" sz="2800" dirty="0" err="1" smtClean="0"/>
              <a:t>iseenda</a:t>
            </a:r>
            <a:r>
              <a:rPr lang="en-US" sz="2800" dirty="0" smtClean="0"/>
              <a:t> </a:t>
            </a:r>
            <a:r>
              <a:rPr lang="en-US" sz="2800" dirty="0" err="1" smtClean="0"/>
              <a:t>müofastsiaalne</a:t>
            </a:r>
            <a:r>
              <a:rPr lang="en-US" sz="2800" dirty="0" smtClean="0"/>
              <a:t> </a:t>
            </a:r>
            <a:r>
              <a:rPr lang="en-US" sz="2800" dirty="0" err="1" smtClean="0"/>
              <a:t>vabastamine</a:t>
            </a:r>
            <a:endParaRPr lang="en-US" sz="2800" dirty="0"/>
          </a:p>
        </p:txBody>
      </p:sp>
      <p:pic>
        <p:nvPicPr>
          <p:cNvPr id="5" name="Content Placeholder 4" descr="foam-roller-300x207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" t="2713" b="-1"/>
          <a:stretch/>
        </p:blipFill>
        <p:spPr>
          <a:xfrm>
            <a:off x="2767263" y="1773921"/>
            <a:ext cx="6376737" cy="416967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1338180" cy="372015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91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884217"/>
            <a:ext cx="3840480" cy="4336473"/>
          </a:xfrm>
        </p:spPr>
        <p:txBody>
          <a:bodyPr/>
          <a:lstStyle/>
          <a:p>
            <a:r>
              <a:rPr lang="et-EE" dirty="0" smtClean="0"/>
              <a:t>Müofastsiaalne vabastamine on metoodika, millega mõjutataksekeha erinevate kudede seisundit, k.a. Lihaste, fastsia, närvide, epiteelkoe seiaundit. Rullides avaldatakse keha kudedele üheaegselt venitus-, hõõrde- ja survekoormust, mida võib samastada manuaalteraapias saavutatava efektiga</a:t>
            </a:r>
            <a:endParaRPr lang="et-E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781" y="235585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808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t-EE" dirty="0" smtClean="0"/>
              <a:t>Golfipalli-massaaž</a:t>
            </a:r>
            <a:endParaRPr lang="et-E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" r="4646"/>
          <a:stretch>
            <a:fillRect/>
          </a:stretch>
        </p:blipFill>
        <p:spPr bwMode="auto">
          <a:xfrm>
            <a:off x="4239490" y="359392"/>
            <a:ext cx="4752109" cy="6193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882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591286"/>
          </a:xfrm>
        </p:spPr>
        <p:txBody>
          <a:bodyPr/>
          <a:lstStyle/>
          <a:p>
            <a:r>
              <a:rPr lang="en-US" dirty="0" err="1" smtClean="0"/>
              <a:t>Mudamassaaž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4869618"/>
          </a:xfrm>
        </p:spPr>
        <p:txBody>
          <a:bodyPr/>
          <a:lstStyle/>
          <a:p>
            <a:r>
              <a:rPr lang="en-US" dirty="0" smtClean="0"/>
              <a:t>TERE KK </a:t>
            </a:r>
            <a:r>
              <a:rPr lang="en-US" dirty="0" err="1" smtClean="0"/>
              <a:t>poolt</a:t>
            </a:r>
            <a:r>
              <a:rPr lang="en-US" dirty="0" smtClean="0"/>
              <a:t>  </a:t>
            </a:r>
            <a:r>
              <a:rPr lang="en-US" dirty="0" err="1" smtClean="0"/>
              <a:t>välja</a:t>
            </a:r>
            <a:r>
              <a:rPr lang="en-US" dirty="0" smtClean="0"/>
              <a:t> </a:t>
            </a:r>
            <a:r>
              <a:rPr lang="en-US" dirty="0" err="1" smtClean="0"/>
              <a:t>töötatud</a:t>
            </a:r>
            <a:r>
              <a:rPr lang="en-US" dirty="0" smtClean="0"/>
              <a:t> </a:t>
            </a:r>
            <a:r>
              <a:rPr lang="en-US" dirty="0" err="1" smtClean="0"/>
              <a:t>mudamassaaž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Meremuda</a:t>
            </a:r>
            <a:r>
              <a:rPr lang="en-US" dirty="0" smtClean="0"/>
              <a:t> </a:t>
            </a:r>
            <a:r>
              <a:rPr lang="en-US" dirty="0" err="1" smtClean="0"/>
              <a:t>segatakse</a:t>
            </a:r>
            <a:r>
              <a:rPr lang="en-US" dirty="0" smtClean="0"/>
              <a:t> </a:t>
            </a:r>
            <a:r>
              <a:rPr lang="en-US" dirty="0" err="1" smtClean="0"/>
              <a:t>turbamudaga</a:t>
            </a:r>
            <a:endParaRPr lang="en-US" dirty="0" smtClean="0"/>
          </a:p>
          <a:p>
            <a:r>
              <a:rPr lang="en-US" dirty="0" smtClean="0"/>
              <a:t>42-43 C</a:t>
            </a:r>
          </a:p>
          <a:p>
            <a:r>
              <a:rPr lang="en-US" dirty="0" smtClean="0"/>
              <a:t>300-400 g </a:t>
            </a:r>
            <a:r>
              <a:rPr lang="en-US" dirty="0" err="1" smtClean="0"/>
              <a:t>kogu</a:t>
            </a:r>
            <a:r>
              <a:rPr lang="en-US" dirty="0" smtClean="0"/>
              <a:t> </a:t>
            </a:r>
            <a:r>
              <a:rPr lang="en-US" dirty="0" err="1" smtClean="0"/>
              <a:t>selja</a:t>
            </a:r>
            <a:r>
              <a:rPr lang="en-US" dirty="0" smtClean="0"/>
              <a:t> </a:t>
            </a:r>
            <a:r>
              <a:rPr lang="en-US" dirty="0" err="1" smtClean="0"/>
              <a:t>katmiseks</a:t>
            </a:r>
            <a:endParaRPr lang="en-US" dirty="0" smtClean="0"/>
          </a:p>
          <a:p>
            <a:r>
              <a:rPr lang="en-US" dirty="0" smtClean="0"/>
              <a:t>20-30 min.</a:t>
            </a:r>
          </a:p>
          <a:p>
            <a:endParaRPr lang="en-US" dirty="0"/>
          </a:p>
          <a:p>
            <a:r>
              <a:rPr lang="en-US" dirty="0" smtClean="0"/>
              <a:t>+</a:t>
            </a:r>
            <a:r>
              <a:rPr lang="en-US" dirty="0" err="1" smtClean="0"/>
              <a:t>massaaž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Soovitatakse</a:t>
            </a:r>
            <a:r>
              <a:rPr lang="en-US" dirty="0"/>
              <a:t> </a:t>
            </a:r>
            <a:r>
              <a:rPr lang="en-US" dirty="0" err="1" smtClean="0"/>
              <a:t>ka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Haapsalu</a:t>
            </a:r>
            <a:r>
              <a:rPr lang="en-US" dirty="0" smtClean="0"/>
              <a:t> </a:t>
            </a:r>
            <a:r>
              <a:rPr lang="en-US" dirty="0" err="1" smtClean="0"/>
              <a:t>ravimuda</a:t>
            </a:r>
            <a:r>
              <a:rPr lang="en-US" dirty="0" smtClean="0"/>
              <a:t> </a:t>
            </a:r>
            <a:r>
              <a:rPr lang="en-US" dirty="0" err="1" smtClean="0"/>
              <a:t>humiinainete</a:t>
            </a:r>
            <a:r>
              <a:rPr lang="en-US" dirty="0" smtClean="0"/>
              <a:t> </a:t>
            </a:r>
            <a:r>
              <a:rPr lang="en-US" dirty="0" err="1" smtClean="0"/>
              <a:t>ekstraktiga</a:t>
            </a:r>
            <a:r>
              <a:rPr lang="en-US" dirty="0" smtClean="0"/>
              <a:t> </a:t>
            </a:r>
            <a:r>
              <a:rPr lang="en-US" dirty="0" err="1" smtClean="0"/>
              <a:t>massaažikreem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64" y="674217"/>
            <a:ext cx="3410815" cy="216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432" y="3576842"/>
            <a:ext cx="2486025" cy="235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>
          <a:xfrm>
            <a:off x="4947371" y="674217"/>
            <a:ext cx="3657600" cy="7267157"/>
          </a:xfrm>
        </p:spPr>
      </p:sp>
    </p:spTree>
    <p:extLst>
      <p:ext uri="{BB962C8B-B14F-4D97-AF65-F5344CB8AC3E}">
        <p14:creationId xmlns:p14="http://schemas.microsoft.com/office/powerpoint/2010/main" val="3803475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Head suvepuhkust</a:t>
            </a:r>
            <a:r>
              <a:rPr lang="et-EE" smtClean="0"/>
              <a:t>! </a:t>
            </a:r>
            <a:endParaRPr lang="et-EE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825" y="1600200"/>
            <a:ext cx="6519174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500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488169"/>
          </a:xfrm>
        </p:spPr>
        <p:txBody>
          <a:bodyPr/>
          <a:lstStyle/>
          <a:p>
            <a:r>
              <a:rPr lang="et-EE" sz="2400" dirty="0" smtClean="0"/>
              <a:t>Müofastsiaalne valu                         Fibromüalgia    </a:t>
            </a:r>
            <a:endParaRPr lang="et-E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817418"/>
            <a:ext cx="3840480" cy="5126183"/>
          </a:xfrm>
        </p:spPr>
        <p:txBody>
          <a:bodyPr>
            <a:normAutofit fontScale="77500" lnSpcReduction="20000"/>
          </a:bodyPr>
          <a:lstStyle/>
          <a:p>
            <a:r>
              <a:rPr lang="et-EE" dirty="0" smtClean="0"/>
              <a:t>Ühe lihasgrupi valud.</a:t>
            </a:r>
          </a:p>
          <a:p>
            <a:r>
              <a:rPr lang="et-EE" dirty="0" smtClean="0"/>
              <a:t>Lihaste pingeseisundid a)staatilisest koormusest b)psüühilisest stressist</a:t>
            </a:r>
          </a:p>
          <a:p>
            <a:r>
              <a:rPr lang="et-EE" dirty="0" smtClean="0"/>
              <a:t>Triggerpunktid lihastes</a:t>
            </a:r>
          </a:p>
          <a:p>
            <a:r>
              <a:rPr lang="et-EE" dirty="0" smtClean="0"/>
              <a:t>Lõpuks düstroofilised muutused lihastes</a:t>
            </a:r>
          </a:p>
          <a:p>
            <a:r>
              <a:rPr lang="et-EE" dirty="0" smtClean="0"/>
              <a:t>Pseudoradikulaarsed valud</a:t>
            </a:r>
          </a:p>
          <a:p>
            <a:pPr marL="0" indent="0">
              <a:buNone/>
            </a:pPr>
            <a:r>
              <a:rPr lang="et-EE" dirty="0" smtClean="0"/>
              <a:t>RAVI:  hästi ravitavad</a:t>
            </a:r>
          </a:p>
          <a:p>
            <a:pPr marL="0" indent="0">
              <a:buNone/>
            </a:pPr>
            <a:r>
              <a:rPr lang="et-EE" dirty="0" smtClean="0"/>
              <a:t>Valuvaigistid, NSAIDid, müorelaksandid, lokaalne teraapia, soojendusravi, venitusravi, TP blokaadid, tööasendi korrigeerimine, lõõgstusharjutused töö vaheaegadel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817418"/>
            <a:ext cx="3840480" cy="5126183"/>
          </a:xfrm>
        </p:spPr>
        <p:txBody>
          <a:bodyPr>
            <a:normAutofit fontScale="77500" lnSpcReduction="20000"/>
          </a:bodyPr>
          <a:lstStyle/>
          <a:p>
            <a:r>
              <a:rPr lang="et-EE" dirty="0" smtClean="0"/>
              <a:t>Krooniline valu üle 3 kuu</a:t>
            </a:r>
          </a:p>
          <a:p>
            <a:r>
              <a:rPr lang="et-EE" dirty="0" smtClean="0"/>
              <a:t>Kõik lihased valulikud</a:t>
            </a:r>
          </a:p>
          <a:p>
            <a:r>
              <a:rPr lang="et-EE" dirty="0" smtClean="0"/>
              <a:t>Domineerivad aksiaalsed valud</a:t>
            </a:r>
          </a:p>
          <a:p>
            <a:r>
              <a:rPr lang="et-EE" dirty="0" smtClean="0"/>
              <a:t>KNS talituslik nõrkus (unehäired, kalduvus depressioonile, neuro-humoraalne düsfunktsioon)</a:t>
            </a:r>
          </a:p>
          <a:p>
            <a:r>
              <a:rPr lang="et-EE" dirty="0" smtClean="0"/>
              <a:t>Lihased morfoloogiliste muutusteta</a:t>
            </a:r>
          </a:p>
          <a:p>
            <a:r>
              <a:rPr lang="et-EE" dirty="0" smtClean="0"/>
              <a:t>Laboratoorsed analüüsid normis</a:t>
            </a:r>
          </a:p>
          <a:p>
            <a:pPr marL="0" indent="0">
              <a:buNone/>
            </a:pPr>
            <a:r>
              <a:rPr lang="et-EE" dirty="0" smtClean="0"/>
              <a:t>RAVI: halvasti ravitavad</a:t>
            </a:r>
          </a:p>
          <a:p>
            <a:pPr marL="0" indent="0">
              <a:buNone/>
            </a:pPr>
            <a:r>
              <a:rPr lang="et-EE" dirty="0" smtClean="0"/>
              <a:t>Psühhoteraapia -KKT</a:t>
            </a:r>
          </a:p>
          <a:p>
            <a:pPr marL="0" indent="0">
              <a:buNone/>
            </a:pPr>
            <a:r>
              <a:rPr lang="et-EE" dirty="0" smtClean="0"/>
              <a:t>Mõõdukas aeroobne lihastöö</a:t>
            </a:r>
          </a:p>
          <a:p>
            <a:pPr marL="0" indent="0">
              <a:buNone/>
            </a:pPr>
            <a:r>
              <a:rPr lang="et-EE" dirty="0" smtClean="0"/>
              <a:t>Antidepressandid (tritsüklilised AD ja uued serotoniini-noradrenaliini inhibiitorid), antiepileptilised prep.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86326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1026" name="Picture 2" descr="G:\Residentuuriga seotud\0915-t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8" y="1731818"/>
            <a:ext cx="782781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361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53437"/>
            <a:ext cx="3840480" cy="441073"/>
          </a:xfrm>
        </p:spPr>
        <p:txBody>
          <a:bodyPr/>
          <a:lstStyle/>
          <a:p>
            <a:r>
              <a:rPr lang="en-US" sz="2000" dirty="0" err="1" smtClean="0"/>
              <a:t>Ajalugu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350211"/>
            <a:ext cx="4209425" cy="4593389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Dr</a:t>
            </a:r>
            <a:r>
              <a:rPr lang="en-US" dirty="0" smtClean="0"/>
              <a:t> Janet </a:t>
            </a:r>
            <a:r>
              <a:rPr lang="en-US" dirty="0" err="1" smtClean="0"/>
              <a:t>Travell</a:t>
            </a:r>
            <a:r>
              <a:rPr lang="en-US" dirty="0" smtClean="0"/>
              <a:t> MD (1901-1997)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Prof.Dr</a:t>
            </a:r>
            <a:r>
              <a:rPr lang="en-US" dirty="0" smtClean="0"/>
              <a:t> David </a:t>
            </a:r>
            <a:r>
              <a:rPr lang="en-US" dirty="0" err="1" smtClean="0"/>
              <a:t>G.Simons</a:t>
            </a:r>
            <a:r>
              <a:rPr lang="en-US" dirty="0" smtClean="0"/>
              <a:t> MD (1922-2010)</a:t>
            </a:r>
            <a:endParaRPr lang="en-US" dirty="0"/>
          </a:p>
          <a:p>
            <a:r>
              <a:rPr lang="en-US" dirty="0" err="1" smtClean="0"/>
              <a:t>J.Travell</a:t>
            </a:r>
            <a:r>
              <a:rPr lang="en-US" dirty="0" smtClean="0"/>
              <a:t> </a:t>
            </a:r>
            <a:r>
              <a:rPr lang="en-US" dirty="0" err="1" smtClean="0"/>
              <a:t>kasutas</a:t>
            </a:r>
            <a:r>
              <a:rPr lang="en-US" dirty="0" smtClean="0"/>
              <a:t> </a:t>
            </a:r>
            <a:r>
              <a:rPr lang="en-US" dirty="0" err="1" smtClean="0"/>
              <a:t>esimesena</a:t>
            </a:r>
            <a:r>
              <a:rPr lang="en-US" dirty="0"/>
              <a:t> </a:t>
            </a:r>
            <a:r>
              <a:rPr lang="en-US" dirty="0" err="1" smtClean="0"/>
              <a:t>oma</a:t>
            </a:r>
            <a:r>
              <a:rPr lang="en-US" dirty="0" smtClean="0"/>
              <a:t> </a:t>
            </a:r>
            <a:r>
              <a:rPr lang="en-US" dirty="0" err="1" smtClean="0"/>
              <a:t>töödes</a:t>
            </a:r>
            <a:r>
              <a:rPr lang="en-US" dirty="0" smtClean="0"/>
              <a:t> </a:t>
            </a:r>
            <a:r>
              <a:rPr lang="en-US" dirty="0" err="1" smtClean="0"/>
              <a:t>mõistet</a:t>
            </a:r>
            <a:r>
              <a:rPr lang="en-US" dirty="0" smtClean="0"/>
              <a:t> “</a:t>
            </a:r>
            <a:r>
              <a:rPr lang="en-US" dirty="0" err="1" smtClean="0"/>
              <a:t>triggerpunktid</a:t>
            </a:r>
            <a:r>
              <a:rPr lang="en-US" dirty="0" smtClean="0"/>
              <a:t>” (</a:t>
            </a:r>
            <a:r>
              <a:rPr lang="en-US" dirty="0" err="1" smtClean="0"/>
              <a:t>artiklid</a:t>
            </a:r>
            <a:r>
              <a:rPr lang="en-US" dirty="0" smtClean="0"/>
              <a:t> al. 1942)</a:t>
            </a:r>
          </a:p>
          <a:p>
            <a:endParaRPr lang="en-US" dirty="0"/>
          </a:p>
          <a:p>
            <a:r>
              <a:rPr lang="en-US" dirty="0" smtClean="0"/>
              <a:t>1983 </a:t>
            </a:r>
            <a:r>
              <a:rPr lang="en-US" dirty="0" err="1" smtClean="0"/>
              <a:t>ja</a:t>
            </a:r>
            <a:r>
              <a:rPr lang="en-US" dirty="0" smtClean="0"/>
              <a:t> 1992 </a:t>
            </a:r>
            <a:r>
              <a:rPr lang="en-US" dirty="0" err="1" smtClean="0"/>
              <a:t>ilmus</a:t>
            </a:r>
            <a:r>
              <a:rPr lang="en-US" dirty="0" smtClean="0"/>
              <a:t> </a:t>
            </a:r>
            <a:r>
              <a:rPr lang="en-US" dirty="0" err="1" smtClean="0"/>
              <a:t>Simonsi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Travelli</a:t>
            </a:r>
            <a:r>
              <a:rPr lang="en-US" dirty="0" smtClean="0"/>
              <a:t> </a:t>
            </a:r>
            <a:r>
              <a:rPr lang="en-US" dirty="0" err="1" smtClean="0"/>
              <a:t>koostöös</a:t>
            </a:r>
            <a:r>
              <a:rPr lang="en-US" dirty="0" smtClean="0"/>
              <a:t> 2-osaline THE TRIGGER POINT MANUAL, </a:t>
            </a:r>
            <a:r>
              <a:rPr lang="en-US" dirty="0" err="1" smtClean="0"/>
              <a:t>kus</a:t>
            </a:r>
            <a:r>
              <a:rPr lang="en-US" dirty="0" smtClean="0"/>
              <a:t> </a:t>
            </a:r>
            <a:r>
              <a:rPr lang="en-US" dirty="0" err="1" smtClean="0"/>
              <a:t>esimesena</a:t>
            </a:r>
            <a:r>
              <a:rPr lang="en-US" dirty="0"/>
              <a:t> </a:t>
            </a:r>
            <a:r>
              <a:rPr lang="en-US" dirty="0" err="1" smtClean="0"/>
              <a:t>süsteemselt</a:t>
            </a:r>
            <a:r>
              <a:rPr lang="en-US" dirty="0" smtClean="0"/>
              <a:t> </a:t>
            </a:r>
            <a:r>
              <a:rPr lang="en-US" dirty="0" err="1" smtClean="0"/>
              <a:t>käsitleti</a:t>
            </a:r>
            <a:r>
              <a:rPr lang="en-US" dirty="0" smtClean="0"/>
              <a:t> </a:t>
            </a:r>
            <a:r>
              <a:rPr lang="en-US" dirty="0" err="1" smtClean="0"/>
              <a:t>müofastsiaalse</a:t>
            </a:r>
            <a:r>
              <a:rPr lang="en-US" dirty="0" smtClean="0"/>
              <a:t> </a:t>
            </a:r>
            <a:r>
              <a:rPr lang="en-US" dirty="0" err="1" smtClean="0"/>
              <a:t>valu</a:t>
            </a:r>
            <a:r>
              <a:rPr lang="en-US" dirty="0" smtClean="0"/>
              <a:t> </a:t>
            </a:r>
            <a:r>
              <a:rPr lang="en-US" dirty="0" err="1" smtClean="0"/>
              <a:t>sündroomi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G.Simons</a:t>
            </a:r>
            <a:r>
              <a:rPr lang="en-US" dirty="0" smtClean="0"/>
              <a:t> on </a:t>
            </a:r>
            <a:r>
              <a:rPr lang="en-US" dirty="0" err="1" smtClean="0"/>
              <a:t>üks</a:t>
            </a:r>
            <a:r>
              <a:rPr lang="en-US" dirty="0" smtClean="0"/>
              <a:t>  </a:t>
            </a:r>
            <a:r>
              <a:rPr lang="en-US" dirty="0" err="1" smtClean="0"/>
              <a:t>endanimelise</a:t>
            </a:r>
            <a:r>
              <a:rPr lang="en-US" dirty="0" smtClean="0"/>
              <a:t> </a:t>
            </a:r>
            <a:r>
              <a:rPr lang="en-US" dirty="0" err="1" smtClean="0"/>
              <a:t>akadeemia</a:t>
            </a:r>
            <a:r>
              <a:rPr lang="en-US" dirty="0" smtClean="0"/>
              <a:t> (David G Simons Academy) </a:t>
            </a:r>
            <a:r>
              <a:rPr lang="en-US" dirty="0" err="1" smtClean="0"/>
              <a:t>rajaja</a:t>
            </a:r>
            <a:r>
              <a:rPr lang="en-US" dirty="0" smtClean="0"/>
              <a:t>, </a:t>
            </a:r>
            <a:r>
              <a:rPr lang="en-US" dirty="0" err="1" smtClean="0"/>
              <a:t>kus</a:t>
            </a:r>
            <a:r>
              <a:rPr lang="en-US" dirty="0" smtClean="0"/>
              <a:t> 1995 </a:t>
            </a:r>
            <a:r>
              <a:rPr lang="en-US" dirty="0" err="1" smtClean="0"/>
              <a:t>aastast</a:t>
            </a:r>
            <a:r>
              <a:rPr lang="en-US" dirty="0" smtClean="0"/>
              <a:t> </a:t>
            </a:r>
            <a:r>
              <a:rPr lang="en-US" dirty="0" err="1" smtClean="0"/>
              <a:t>õpetatakse</a:t>
            </a:r>
            <a:r>
              <a:rPr lang="en-US" dirty="0" smtClean="0"/>
              <a:t> </a:t>
            </a:r>
            <a:r>
              <a:rPr lang="en-US" dirty="0" err="1" smtClean="0"/>
              <a:t>müofastsiaalse</a:t>
            </a:r>
            <a:r>
              <a:rPr lang="en-US" dirty="0" smtClean="0"/>
              <a:t> </a:t>
            </a:r>
            <a:r>
              <a:rPr lang="en-US" dirty="0" err="1" smtClean="0"/>
              <a:t>valusündroomi</a:t>
            </a:r>
            <a:r>
              <a:rPr lang="en-US" dirty="0" smtClean="0"/>
              <a:t> </a:t>
            </a:r>
            <a:r>
              <a:rPr lang="en-US" dirty="0" err="1" smtClean="0"/>
              <a:t>ravimeetodeid</a:t>
            </a:r>
            <a:r>
              <a:rPr lang="en-US" dirty="0" smtClean="0"/>
              <a:t>.</a:t>
            </a:r>
          </a:p>
        </p:txBody>
      </p:sp>
      <p:pic>
        <p:nvPicPr>
          <p:cNvPr id="5" name="Content Placeholder 4" descr="Simon-Articl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" r="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4482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738339"/>
          </a:xfrm>
        </p:spPr>
        <p:txBody>
          <a:bodyPr/>
          <a:lstStyle/>
          <a:p>
            <a:r>
              <a:rPr lang="en-US" sz="2000" dirty="0" err="1" smtClean="0"/>
              <a:t>Triggerpunktid</a:t>
            </a:r>
            <a:endParaRPr lang="en-US" sz="2000" dirty="0"/>
          </a:p>
        </p:txBody>
      </p:sp>
      <p:pic>
        <p:nvPicPr>
          <p:cNvPr id="5" name="Content Placeholder 4" descr="910695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4" r="1245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5"/>
            <a:ext cx="4209425" cy="4655723"/>
          </a:xfrm>
        </p:spPr>
        <p:txBody>
          <a:bodyPr>
            <a:normAutofit/>
          </a:bodyPr>
          <a:lstStyle/>
          <a:p>
            <a:r>
              <a:rPr lang="en-US" dirty="0" err="1" smtClean="0"/>
              <a:t>Triggerpunktid</a:t>
            </a:r>
            <a:r>
              <a:rPr lang="en-US" dirty="0" smtClean="0"/>
              <a:t>- ”</a:t>
            </a:r>
            <a:r>
              <a:rPr lang="en-US" dirty="0" err="1" smtClean="0"/>
              <a:t>äärmiselt</a:t>
            </a:r>
            <a:r>
              <a:rPr lang="en-US" dirty="0" smtClean="0"/>
              <a:t> </a:t>
            </a:r>
            <a:r>
              <a:rPr lang="en-US" dirty="0" err="1" smtClean="0"/>
              <a:t>tundlikud</a:t>
            </a:r>
            <a:r>
              <a:rPr lang="en-US" dirty="0" smtClean="0"/>
              <a:t> </a:t>
            </a:r>
          </a:p>
          <a:p>
            <a:r>
              <a:rPr lang="en-US" dirty="0" err="1"/>
              <a:t>j</a:t>
            </a:r>
            <a:r>
              <a:rPr lang="en-US" dirty="0" err="1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üliärrituvad</a:t>
            </a:r>
            <a:r>
              <a:rPr lang="en-US" dirty="0" smtClean="0"/>
              <a:t> </a:t>
            </a:r>
            <a:r>
              <a:rPr lang="en-US" dirty="0" err="1" smtClean="0"/>
              <a:t>punktid</a:t>
            </a:r>
            <a:r>
              <a:rPr lang="en-US" dirty="0" smtClean="0"/>
              <a:t> </a:t>
            </a:r>
            <a:r>
              <a:rPr lang="en-US" dirty="0" err="1" smtClean="0"/>
              <a:t>lihastes</a:t>
            </a:r>
            <a:r>
              <a:rPr lang="en-US" dirty="0" smtClean="0"/>
              <a:t> </a:t>
            </a:r>
            <a:r>
              <a:rPr lang="en-US" dirty="0" err="1" smtClean="0"/>
              <a:t>või</a:t>
            </a:r>
            <a:endParaRPr lang="en-US" dirty="0" smtClean="0"/>
          </a:p>
          <a:p>
            <a:r>
              <a:rPr lang="en-US" dirty="0" err="1"/>
              <a:t>n</a:t>
            </a:r>
            <a:r>
              <a:rPr lang="en-US" dirty="0" err="1" smtClean="0"/>
              <a:t>ende</a:t>
            </a:r>
            <a:r>
              <a:rPr lang="en-US" dirty="0" smtClean="0"/>
              <a:t> </a:t>
            </a:r>
            <a:r>
              <a:rPr lang="en-US" dirty="0" err="1" smtClean="0"/>
              <a:t>fastsias</a:t>
            </a:r>
            <a:r>
              <a:rPr lang="en-US" dirty="0" smtClean="0"/>
              <a:t>, </a:t>
            </a:r>
            <a:r>
              <a:rPr lang="en-US" dirty="0" err="1" smtClean="0"/>
              <a:t>mis</a:t>
            </a:r>
            <a:r>
              <a:rPr lang="en-US" dirty="0" smtClean="0"/>
              <a:t> </a:t>
            </a:r>
            <a:r>
              <a:rPr lang="en-US" dirty="0" err="1" smtClean="0"/>
              <a:t>asuvad</a:t>
            </a:r>
            <a:r>
              <a:rPr lang="en-US" dirty="0" smtClean="0"/>
              <a:t> </a:t>
            </a:r>
            <a:r>
              <a:rPr lang="en-US" dirty="0" err="1" smtClean="0"/>
              <a:t>pinges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endParaRPr lang="en-US" dirty="0" smtClean="0"/>
          </a:p>
          <a:p>
            <a:r>
              <a:rPr lang="en-US" dirty="0" err="1"/>
              <a:t>p</a:t>
            </a:r>
            <a:r>
              <a:rPr lang="en-US" dirty="0" err="1" smtClean="0"/>
              <a:t>alpeeritavates</a:t>
            </a:r>
            <a:r>
              <a:rPr lang="en-US" dirty="0" smtClean="0"/>
              <a:t> </a:t>
            </a:r>
            <a:r>
              <a:rPr lang="en-US" dirty="0" err="1" smtClean="0"/>
              <a:t>lihaskiudude</a:t>
            </a:r>
            <a:r>
              <a:rPr lang="en-US" dirty="0" smtClean="0"/>
              <a:t> </a:t>
            </a:r>
            <a:r>
              <a:rPr lang="en-US" dirty="0" err="1" smtClean="0"/>
              <a:t>kogumikes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millest</a:t>
            </a:r>
            <a:r>
              <a:rPr lang="en-US" dirty="0" smtClean="0"/>
              <a:t> </a:t>
            </a:r>
            <a:r>
              <a:rPr lang="en-US" dirty="0" err="1" smtClean="0"/>
              <a:t>tekib</a:t>
            </a:r>
            <a:r>
              <a:rPr lang="en-US" dirty="0" smtClean="0"/>
              <a:t> </a:t>
            </a:r>
            <a:r>
              <a:rPr lang="en-US" dirty="0" err="1" smtClean="0"/>
              <a:t>lokaalne</a:t>
            </a:r>
            <a:r>
              <a:rPr lang="en-US" dirty="0" smtClean="0"/>
              <a:t> </a:t>
            </a:r>
            <a:r>
              <a:rPr lang="en-US" dirty="0" err="1" smtClean="0"/>
              <a:t>lihaskiudude</a:t>
            </a:r>
            <a:r>
              <a:rPr lang="en-US" dirty="0" smtClean="0"/>
              <a:t> </a:t>
            </a:r>
            <a:r>
              <a:rPr lang="en-US" dirty="0" err="1" smtClean="0"/>
              <a:t>kokkutõmme</a:t>
            </a:r>
            <a:r>
              <a:rPr lang="en-US" dirty="0" smtClean="0"/>
              <a:t> </a:t>
            </a:r>
            <a:r>
              <a:rPr lang="en-US" dirty="0" err="1" smtClean="0"/>
              <a:t>ristisuunalisel</a:t>
            </a:r>
            <a:r>
              <a:rPr lang="en-US" dirty="0" smtClean="0"/>
              <a:t> </a:t>
            </a:r>
            <a:r>
              <a:rPr lang="en-US" dirty="0" err="1" smtClean="0"/>
              <a:t>palpatsioonil</a:t>
            </a:r>
            <a:r>
              <a:rPr lang="en-US" dirty="0" smtClean="0"/>
              <a:t>; </a:t>
            </a:r>
          </a:p>
          <a:p>
            <a:r>
              <a:rPr lang="en-US" dirty="0" err="1"/>
              <a:t>p</a:t>
            </a:r>
            <a:r>
              <a:rPr lang="en-US" dirty="0" err="1" smtClean="0"/>
              <a:t>iisava</a:t>
            </a:r>
            <a:r>
              <a:rPr lang="en-US" dirty="0" smtClean="0"/>
              <a:t> </a:t>
            </a:r>
            <a:r>
              <a:rPr lang="en-US" dirty="0" err="1" smtClean="0"/>
              <a:t>ärritatavuse</a:t>
            </a:r>
            <a:r>
              <a:rPr lang="en-US" dirty="0" smtClean="0"/>
              <a:t> </a:t>
            </a:r>
            <a:r>
              <a:rPr lang="en-US" dirty="0" err="1" smtClean="0"/>
              <a:t>korral</a:t>
            </a:r>
            <a:r>
              <a:rPr lang="en-US" dirty="0" smtClean="0"/>
              <a:t> </a:t>
            </a:r>
            <a:r>
              <a:rPr lang="en-US" dirty="0" err="1" smtClean="0"/>
              <a:t>põhjustavad</a:t>
            </a:r>
            <a:r>
              <a:rPr lang="en-US" dirty="0" smtClean="0"/>
              <a:t> need </a:t>
            </a:r>
            <a:r>
              <a:rPr lang="en-US" dirty="0" err="1" smtClean="0"/>
              <a:t>valu</a:t>
            </a:r>
            <a:r>
              <a:rPr lang="en-US" dirty="0" smtClean="0"/>
              <a:t>, </a:t>
            </a:r>
            <a:r>
              <a:rPr lang="en-US" dirty="0" err="1" smtClean="0"/>
              <a:t>tundlikkust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autonoomsete</a:t>
            </a:r>
            <a:r>
              <a:rPr lang="en-US" dirty="0" smtClean="0"/>
              <a:t> </a:t>
            </a:r>
            <a:r>
              <a:rPr lang="en-US" dirty="0" err="1" smtClean="0"/>
              <a:t>fenomenide</a:t>
            </a:r>
            <a:r>
              <a:rPr lang="en-US" dirty="0" smtClean="0"/>
              <a:t> </a:t>
            </a:r>
            <a:r>
              <a:rPr lang="en-US" dirty="0" err="1" smtClean="0"/>
              <a:t>esinemist</a:t>
            </a:r>
            <a:r>
              <a:rPr lang="en-US" dirty="0" smtClean="0"/>
              <a:t> </a:t>
            </a:r>
            <a:r>
              <a:rPr lang="en-US" dirty="0" err="1" smtClean="0"/>
              <a:t>koos</a:t>
            </a:r>
            <a:r>
              <a:rPr lang="en-US" dirty="0" smtClean="0"/>
              <a:t> </a:t>
            </a:r>
            <a:r>
              <a:rPr lang="en-US" dirty="0" err="1" smtClean="0"/>
              <a:t>düsfunktsiooniga</a:t>
            </a:r>
            <a:r>
              <a:rPr lang="en-US" dirty="0" smtClean="0"/>
              <a:t> </a:t>
            </a:r>
            <a:r>
              <a:rPr lang="en-US" dirty="0" err="1" smtClean="0"/>
              <a:t>punktist</a:t>
            </a:r>
            <a:r>
              <a:rPr lang="en-US" dirty="0" smtClean="0"/>
              <a:t> </a:t>
            </a:r>
            <a:r>
              <a:rPr lang="en-US" dirty="0" err="1" smtClean="0"/>
              <a:t>endast</a:t>
            </a:r>
            <a:r>
              <a:rPr lang="en-US" dirty="0" smtClean="0"/>
              <a:t> </a:t>
            </a:r>
            <a:r>
              <a:rPr lang="en-US" dirty="0" err="1" smtClean="0"/>
              <a:t>eemalasuvas</a:t>
            </a:r>
            <a:r>
              <a:rPr lang="en-US" dirty="0" smtClean="0"/>
              <a:t> </a:t>
            </a:r>
            <a:r>
              <a:rPr lang="en-US" dirty="0" err="1" smtClean="0"/>
              <a:t>piirkonnas</a:t>
            </a:r>
            <a:r>
              <a:rPr lang="en-US" dirty="0" smtClean="0"/>
              <a:t>, </a:t>
            </a:r>
            <a:r>
              <a:rPr lang="en-US" dirty="0" err="1" smtClean="0"/>
              <a:t>mida</a:t>
            </a:r>
            <a:r>
              <a:rPr lang="en-US" dirty="0" smtClean="0"/>
              <a:t> </a:t>
            </a:r>
            <a:r>
              <a:rPr lang="en-US" dirty="0" err="1" smtClean="0"/>
              <a:t>nimetatakse</a:t>
            </a:r>
            <a:r>
              <a:rPr lang="en-US" dirty="0" smtClean="0"/>
              <a:t>  “</a:t>
            </a:r>
            <a:r>
              <a:rPr lang="en-US" dirty="0" err="1" smtClean="0"/>
              <a:t>sihtmärkpiirkonnaks</a:t>
            </a:r>
            <a:r>
              <a:rPr lang="en-US" dirty="0" smtClean="0"/>
              <a:t>” (</a:t>
            </a:r>
            <a:r>
              <a:rPr lang="en-US" dirty="0" err="1" smtClean="0"/>
              <a:t>Travell</a:t>
            </a:r>
            <a:r>
              <a:rPr lang="en-US" dirty="0" smtClean="0"/>
              <a:t>; Simons)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398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myofascial-pain-syndrome-3-72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5" b="139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0184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769895"/>
            <a:ext cx="8416925" cy="27405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3863475"/>
            <a:ext cx="8416925" cy="264694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MVS </a:t>
            </a:r>
            <a:r>
              <a:rPr lang="en-US" dirty="0" err="1" smtClean="0"/>
              <a:t>põhjustajad</a:t>
            </a:r>
            <a:r>
              <a:rPr lang="en-US" dirty="0" smtClean="0"/>
              <a:t>: </a:t>
            </a:r>
          </a:p>
          <a:p>
            <a:r>
              <a:rPr lang="en-US" dirty="0" err="1" smtClean="0"/>
              <a:t>Tööga</a:t>
            </a:r>
            <a:r>
              <a:rPr lang="en-US" dirty="0" smtClean="0"/>
              <a:t> </a:t>
            </a:r>
            <a:r>
              <a:rPr lang="en-US" dirty="0" err="1" smtClean="0"/>
              <a:t>seotud</a:t>
            </a:r>
            <a:r>
              <a:rPr lang="en-US" dirty="0" smtClean="0"/>
              <a:t> </a:t>
            </a:r>
            <a:r>
              <a:rPr lang="en-US" dirty="0" err="1" smtClean="0"/>
              <a:t>füüsikalised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füsioloogilised</a:t>
            </a:r>
            <a:r>
              <a:rPr lang="en-US" dirty="0" smtClean="0"/>
              <a:t> </a:t>
            </a:r>
            <a:r>
              <a:rPr lang="en-US" dirty="0" err="1" smtClean="0"/>
              <a:t>riskitegurid</a:t>
            </a:r>
            <a:r>
              <a:rPr lang="en-US" dirty="0" smtClean="0"/>
              <a:t>- </a:t>
            </a:r>
            <a:r>
              <a:rPr lang="en-US" dirty="0" err="1" smtClean="0"/>
              <a:t>raske</a:t>
            </a:r>
            <a:r>
              <a:rPr lang="en-US" dirty="0" smtClean="0"/>
              <a:t> </a:t>
            </a:r>
            <a:r>
              <a:rPr lang="en-US" dirty="0" err="1" smtClean="0"/>
              <a:t>füüsilise</a:t>
            </a:r>
            <a:r>
              <a:rPr lang="en-US" dirty="0" smtClean="0"/>
              <a:t> </a:t>
            </a:r>
            <a:r>
              <a:rPr lang="en-US" dirty="0" err="1" smtClean="0"/>
              <a:t>töö</a:t>
            </a:r>
            <a:r>
              <a:rPr lang="en-US" dirty="0" smtClean="0"/>
              <a:t> </a:t>
            </a:r>
            <a:r>
              <a:rPr lang="en-US" dirty="0" err="1" smtClean="0"/>
              <a:t>tegemine</a:t>
            </a:r>
            <a:r>
              <a:rPr lang="en-US" dirty="0" smtClean="0"/>
              <a:t>, </a:t>
            </a:r>
            <a:r>
              <a:rPr lang="en-US" dirty="0" err="1" smtClean="0"/>
              <a:t>korduvad</a:t>
            </a:r>
            <a:r>
              <a:rPr lang="en-US" dirty="0" smtClean="0"/>
              <a:t> </a:t>
            </a:r>
            <a:r>
              <a:rPr lang="en-US" dirty="0" err="1" smtClean="0"/>
              <a:t>liigutused</a:t>
            </a:r>
            <a:r>
              <a:rPr lang="en-US" dirty="0" smtClean="0"/>
              <a:t>, </a:t>
            </a:r>
            <a:r>
              <a:rPr lang="en-US" dirty="0" err="1" smtClean="0"/>
              <a:t>surve</a:t>
            </a:r>
            <a:r>
              <a:rPr lang="en-US" dirty="0" smtClean="0"/>
              <a:t> </a:t>
            </a: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n-US" dirty="0" err="1" smtClean="0"/>
              <a:t>vibratsioon</a:t>
            </a:r>
            <a:r>
              <a:rPr lang="en-US" dirty="0" smtClean="0"/>
              <a:t>, </a:t>
            </a:r>
            <a:r>
              <a:rPr lang="en-US" dirty="0" err="1" smtClean="0"/>
              <a:t>sundasendid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Koekahjustused</a:t>
            </a:r>
            <a:r>
              <a:rPr lang="en-US" dirty="0" smtClean="0"/>
              <a:t> trauma </a:t>
            </a:r>
            <a:r>
              <a:rPr lang="en-US" dirty="0" err="1" smtClean="0"/>
              <a:t>korral</a:t>
            </a:r>
            <a:r>
              <a:rPr lang="en-US" dirty="0" smtClean="0"/>
              <a:t>, </a:t>
            </a:r>
            <a:r>
              <a:rPr lang="en-US" dirty="0" err="1" smtClean="0"/>
              <a:t>haigused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Harjumuslikud</a:t>
            </a:r>
            <a:r>
              <a:rPr lang="en-US" dirty="0" smtClean="0"/>
              <a:t> </a:t>
            </a:r>
            <a:r>
              <a:rPr lang="en-US" dirty="0" err="1" smtClean="0"/>
              <a:t>valed</a:t>
            </a:r>
            <a:r>
              <a:rPr lang="en-US" dirty="0" smtClean="0"/>
              <a:t> </a:t>
            </a:r>
            <a:r>
              <a:rPr lang="en-US" dirty="0" err="1" smtClean="0"/>
              <a:t>kehahoiakud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kaasasündinud</a:t>
            </a:r>
            <a:r>
              <a:rPr lang="en-US" dirty="0" smtClean="0"/>
              <a:t> </a:t>
            </a: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n-US" dirty="0" err="1" smtClean="0"/>
              <a:t>elupuhuselt</a:t>
            </a:r>
            <a:r>
              <a:rPr lang="en-US" dirty="0" smtClean="0"/>
              <a:t> </a:t>
            </a:r>
            <a:r>
              <a:rPr lang="en-US" dirty="0" err="1" smtClean="0"/>
              <a:t>tekkinud</a:t>
            </a:r>
            <a:r>
              <a:rPr lang="en-US" dirty="0" smtClean="0"/>
              <a:t> </a:t>
            </a:r>
            <a:r>
              <a:rPr lang="en-US" dirty="0" err="1" smtClean="0"/>
              <a:t>riskitegurid</a:t>
            </a:r>
            <a:r>
              <a:rPr lang="en-US" dirty="0" smtClean="0"/>
              <a:t>: </a:t>
            </a:r>
            <a:r>
              <a:rPr lang="en-US" dirty="0" err="1" smtClean="0"/>
              <a:t>geneetiline</a:t>
            </a:r>
            <a:r>
              <a:rPr lang="en-US" dirty="0" smtClean="0"/>
              <a:t> </a:t>
            </a:r>
            <a:r>
              <a:rPr lang="en-US" dirty="0" err="1" smtClean="0"/>
              <a:t>eelsoodumus</a:t>
            </a:r>
            <a:r>
              <a:rPr lang="en-US" dirty="0" smtClean="0"/>
              <a:t>, </a:t>
            </a:r>
            <a:r>
              <a:rPr lang="en-US" dirty="0" err="1" smtClean="0"/>
              <a:t>vananemine</a:t>
            </a:r>
            <a:r>
              <a:rPr lang="en-US" dirty="0" smtClean="0"/>
              <a:t>, </a:t>
            </a:r>
            <a:r>
              <a:rPr lang="en-US" dirty="0" err="1" smtClean="0"/>
              <a:t>selgroo</a:t>
            </a:r>
            <a:r>
              <a:rPr lang="en-US" dirty="0" smtClean="0"/>
              <a:t> </a:t>
            </a:r>
            <a:r>
              <a:rPr lang="en-US" dirty="0" err="1" smtClean="0"/>
              <a:t>väärarendid</a:t>
            </a:r>
            <a:r>
              <a:rPr lang="en-US" dirty="0" smtClean="0"/>
              <a:t>, </a:t>
            </a:r>
            <a:r>
              <a:rPr lang="en-US" dirty="0" err="1" smtClean="0"/>
              <a:t>rasedus</a:t>
            </a:r>
            <a:r>
              <a:rPr lang="en-US" dirty="0" smtClean="0"/>
              <a:t>, </a:t>
            </a:r>
            <a:r>
              <a:rPr lang="en-US" dirty="0" err="1" smtClean="0"/>
              <a:t>negatiivsed</a:t>
            </a:r>
            <a:r>
              <a:rPr lang="en-US" dirty="0" smtClean="0"/>
              <a:t> </a:t>
            </a:r>
            <a:r>
              <a:rPr lang="en-US" dirty="0" err="1" smtClean="0"/>
              <a:t>emotsioonid</a:t>
            </a:r>
            <a:r>
              <a:rPr lang="en-US" dirty="0" smtClean="0"/>
              <a:t>, stress</a:t>
            </a:r>
            <a:endParaRPr lang="en-US" dirty="0"/>
          </a:p>
        </p:txBody>
      </p:sp>
      <p:pic>
        <p:nvPicPr>
          <p:cNvPr id="5" name="Picture Placeholder 4" descr="ChronicPain.jpg"/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" r="-680"/>
          <a:stretch/>
        </p:blipFill>
        <p:spPr>
          <a:xfrm>
            <a:off x="1" y="814638"/>
            <a:ext cx="9357894" cy="2765425"/>
          </a:xfrm>
        </p:spPr>
      </p:pic>
    </p:spTree>
    <p:extLst>
      <p:ext uri="{BB962C8B-B14F-4D97-AF65-F5344CB8AC3E}">
        <p14:creationId xmlns:p14="http://schemas.microsoft.com/office/powerpoint/2010/main" val="2931372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38" y="526473"/>
            <a:ext cx="4551177" cy="278476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452" y="1600200"/>
            <a:ext cx="3142034" cy="43434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91" y="3435927"/>
            <a:ext cx="40290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0423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437</TotalTime>
  <Words>812</Words>
  <Application>Microsoft Macintosh PowerPoint</Application>
  <PresentationFormat>On-screen Show (4:3)</PresentationFormat>
  <Paragraphs>117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Breeze</vt:lpstr>
      <vt:lpstr>Müofastsiaalse valu sündroom.</vt:lpstr>
      <vt:lpstr>Valu lihastes</vt:lpstr>
      <vt:lpstr>Müofastsiaalne valu                         Fibromüalgia    </vt:lpstr>
      <vt:lpstr>PowerPoint Presentation</vt:lpstr>
      <vt:lpstr>Ajalugu</vt:lpstr>
      <vt:lpstr>Triggerpunktid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Diagnoosimine</vt:lpstr>
      <vt:lpstr>PowerPoint Presentation</vt:lpstr>
      <vt:lpstr>PowerPoint Presentation</vt:lpstr>
      <vt:lpstr>Müofastsiaalse valusündroomi diagnostikakriteeriumid</vt:lpstr>
      <vt:lpstr>Müofastsiaalne valu</vt:lpstr>
      <vt:lpstr>PowerPoint Presentation</vt:lpstr>
      <vt:lpstr>Triggerpunktide ravi</vt:lpstr>
      <vt:lpstr>PowerPoint Presentation</vt:lpstr>
      <vt:lpstr>PowerPoint Presentation</vt:lpstr>
      <vt:lpstr>Füsio- e. vahurullimine e iseenda müofastsiaalne vabastamine</vt:lpstr>
      <vt:lpstr>PowerPoint Presentation</vt:lpstr>
      <vt:lpstr>PowerPoint Presentation</vt:lpstr>
      <vt:lpstr>Mudamassaaž</vt:lpstr>
      <vt:lpstr>Head suvepuhkust!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Müofastsiaalse valu sündroom.</dc:title>
  <dc:creator>Heli Vasar</dc:creator>
  <cp:lastModifiedBy>Heli Vasar</cp:lastModifiedBy>
  <cp:revision>45</cp:revision>
  <dcterms:created xsi:type="dcterms:W3CDTF">2017-05-22T19:01:57Z</dcterms:created>
  <dcterms:modified xsi:type="dcterms:W3CDTF">2017-05-25T11:49:18Z</dcterms:modified>
</cp:coreProperties>
</file>